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4"/>
  </p:notesMasterIdLst>
  <p:sldIdLst>
    <p:sldId id="256" r:id="rId2"/>
    <p:sldId id="257" r:id="rId3"/>
    <p:sldId id="288" r:id="rId4"/>
    <p:sldId id="28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/>
        <a:ea typeface="+mn-ea"/>
        <a:cs typeface="Arial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/>
        <a:ea typeface="+mn-ea"/>
        <a:cs typeface="Arial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/>
        <a:ea typeface="+mn-ea"/>
        <a:cs typeface="Arial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/>
        <a:ea typeface="+mn-ea"/>
        <a:cs typeface="Arial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/>
        <a:ea typeface="+mn-ea"/>
        <a:cs typeface="Arial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/>
        <a:ea typeface="+mn-ea"/>
        <a:cs typeface="Arial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/>
        <a:ea typeface="+mn-ea"/>
        <a:cs typeface="Arial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/>
        <a:ea typeface="+mn-ea"/>
        <a:cs typeface="Arial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/>
        <a:ea typeface="+mn-ea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4651"/>
  </p:normalViewPr>
  <p:slideViewPr>
    <p:cSldViewPr>
      <p:cViewPr>
        <p:scale>
          <a:sx n="100" d="100"/>
          <a:sy n="100" d="100"/>
        </p:scale>
        <p:origin x="-2028" y="-564"/>
      </p:cViewPr>
      <p:guideLst>
        <p:guide orient="horz" pos="21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>
        <p:scale>
          <a:sx n="100" d="100"/>
          <a:sy n="100" d="100"/>
        </p:scale>
        <p:origin x="0" y="0"/>
      </p:cViewPr>
      <p:guideLst>
        <p:guide orient="horz" pos="2878"/>
        <p:guide pos="2158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202199-082C-423E-A125-1CBCC31C3D2B}" type="doc">
      <dgm:prSet loTypeId="urn:microsoft.com/office/officeart/2005/8/layout/target3" loCatId="relationship" qsTypeId="urn:microsoft.com/office/officeart/2005/8/quickstyle/3d3" qsCatId="3D" csTypeId="urn:microsoft.com/office/officeart/2005/8/colors/accent4_3" csCatId="accent4" phldr="1"/>
      <dgm:spPr/>
      <dgm:t>
        <a:bodyPr/>
        <a:lstStyle/>
        <a:p>
          <a:endParaRPr lang="ru-RU"/>
        </a:p>
      </dgm:t>
    </dgm:pt>
    <dgm:pt modelId="{1F64E6FF-B18E-4BF3-B3C6-B0CF9E221114}">
      <dgm:prSet custT="1"/>
      <dgm:spPr/>
      <dgm:t>
        <a:bodyPr/>
        <a:lstStyle/>
        <a:p>
          <a:pPr rtl="0"/>
          <a:r>
            <a:rPr lang="ru-RU" sz="2400" b="1" u="sng" dirty="0" smtClean="0">
              <a:solidFill>
                <a:srgbClr val="002060"/>
              </a:solidFill>
            </a:rPr>
            <a:t>Цель речевых игр:</a:t>
          </a:r>
          <a:r>
            <a:rPr lang="ru-RU" sz="1700" b="1" dirty="0" smtClean="0">
              <a:solidFill>
                <a:srgbClr val="002060"/>
              </a:solidFill>
            </a:rPr>
            <a:t/>
          </a:r>
          <a:br>
            <a:rPr lang="ru-RU" sz="1700" b="1" dirty="0" smtClean="0">
              <a:solidFill>
                <a:srgbClr val="002060"/>
              </a:solidFill>
            </a:rPr>
          </a:br>
          <a:r>
            <a:rPr lang="ru-RU" sz="1700" b="1" dirty="0" smtClean="0">
              <a:solidFill>
                <a:srgbClr val="002060"/>
              </a:solidFill>
            </a:rPr>
            <a:t> повысить речевой уровень детей,       	   	   развивать активный словарь. </a:t>
          </a:r>
          <a:br>
            <a:rPr lang="ru-RU" sz="1700" b="1" dirty="0" smtClean="0">
              <a:solidFill>
                <a:srgbClr val="002060"/>
              </a:solidFill>
            </a:rPr>
          </a:br>
          <a:r>
            <a:rPr lang="ru-RU" sz="2400" b="1" u="sng" dirty="0" smtClean="0">
              <a:solidFill>
                <a:srgbClr val="002060"/>
              </a:solidFill>
            </a:rPr>
            <a:t>Задачи:</a:t>
          </a:r>
          <a:r>
            <a:rPr lang="ru-RU" sz="1700" b="1" dirty="0" smtClean="0">
              <a:solidFill>
                <a:srgbClr val="002060"/>
              </a:solidFill>
            </a:rPr>
            <a:t/>
          </a:r>
          <a:br>
            <a:rPr lang="ru-RU" sz="1700" b="1" dirty="0" smtClean="0">
              <a:solidFill>
                <a:srgbClr val="002060"/>
              </a:solidFill>
            </a:rPr>
          </a:br>
          <a:r>
            <a:rPr lang="ru-RU" sz="1700" b="1" dirty="0" smtClean="0">
              <a:solidFill>
                <a:srgbClr val="002060"/>
              </a:solidFill>
            </a:rPr>
            <a:t> - Побуждать детей к общению друг с другом и комментированию своих действий.</a:t>
          </a:r>
          <a:br>
            <a:rPr lang="ru-RU" sz="1700" b="1" dirty="0" smtClean="0">
              <a:solidFill>
                <a:srgbClr val="002060"/>
              </a:solidFill>
            </a:rPr>
          </a:br>
          <a:r>
            <a:rPr lang="ru-RU" sz="1700" b="1" dirty="0" smtClean="0">
              <a:solidFill>
                <a:srgbClr val="002060"/>
              </a:solidFill>
            </a:rPr>
            <a:t>- Способствовать закреплению навыков пользования инициативной речью.</a:t>
          </a:r>
          <a:br>
            <a:rPr lang="ru-RU" sz="1700" b="1" dirty="0" smtClean="0">
              <a:solidFill>
                <a:srgbClr val="002060"/>
              </a:solidFill>
            </a:rPr>
          </a:br>
          <a:r>
            <a:rPr lang="ru-RU" sz="1700" b="1" dirty="0" smtClean="0">
              <a:solidFill>
                <a:srgbClr val="002060"/>
              </a:solidFill>
            </a:rPr>
            <a:t>- Совершенствовать разговорную речь.</a:t>
          </a:r>
          <a:br>
            <a:rPr lang="ru-RU" sz="1700" b="1" dirty="0" smtClean="0">
              <a:solidFill>
                <a:srgbClr val="002060"/>
              </a:solidFill>
            </a:rPr>
          </a:br>
          <a:r>
            <a:rPr lang="ru-RU" sz="1700" b="1" dirty="0" smtClean="0">
              <a:solidFill>
                <a:srgbClr val="002060"/>
              </a:solidFill>
            </a:rPr>
            <a:t>- Обогащать словарь.</a:t>
          </a:r>
          <a:endParaRPr lang="ru-RU" sz="1700" b="1" dirty="0">
            <a:solidFill>
              <a:srgbClr val="002060"/>
            </a:solidFill>
          </a:endParaRPr>
        </a:p>
      </dgm:t>
    </dgm:pt>
    <dgm:pt modelId="{D94FF714-34F2-4EAE-96E6-2FE4DF1F8E4E}" type="parTrans" cxnId="{7C473EE0-ED09-4EC1-AED2-1FFB42A95905}">
      <dgm:prSet/>
      <dgm:spPr/>
      <dgm:t>
        <a:bodyPr/>
        <a:lstStyle/>
        <a:p>
          <a:endParaRPr lang="ru-RU"/>
        </a:p>
      </dgm:t>
    </dgm:pt>
    <dgm:pt modelId="{979419AE-09BD-4E63-90C6-938B2EFF99CD}" type="sibTrans" cxnId="{7C473EE0-ED09-4EC1-AED2-1FFB42A95905}">
      <dgm:prSet/>
      <dgm:spPr/>
      <dgm:t>
        <a:bodyPr/>
        <a:lstStyle/>
        <a:p>
          <a:endParaRPr lang="ru-RU"/>
        </a:p>
      </dgm:t>
    </dgm:pt>
    <dgm:pt modelId="{CFAD2A75-D6CC-472A-A4D0-BE99C743BD5B}" type="pres">
      <dgm:prSet presAssocID="{BF202199-082C-423E-A125-1CBCC31C3D2B}" presName="Name0" presStyleCnt="0">
        <dgm:presLayoutVars>
          <dgm:chMax val="7"/>
          <dgm:dir val="rev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F9210D-0F63-4907-80EE-8464E9F93A4D}" type="pres">
      <dgm:prSet presAssocID="{1F64E6FF-B18E-4BF3-B3C6-B0CF9E221114}" presName="circle1" presStyleLbl="node1" presStyleIdx="0" presStyleCnt="1" custLinFactNeighborX="1295" custLinFactNeighborY="-10680"/>
      <dgm:spPr/>
    </dgm:pt>
    <dgm:pt modelId="{42355614-8C5F-4E05-A181-DBBA88D3339F}" type="pres">
      <dgm:prSet presAssocID="{1F64E6FF-B18E-4BF3-B3C6-B0CF9E221114}" presName="space" presStyleCnt="0"/>
      <dgm:spPr/>
    </dgm:pt>
    <dgm:pt modelId="{5CB11B1A-EC7D-4C33-932C-8F9615357242}" type="pres">
      <dgm:prSet presAssocID="{1F64E6FF-B18E-4BF3-B3C6-B0CF9E221114}" presName="rect1" presStyleLbl="alignAcc1" presStyleIdx="0" presStyleCnt="1" custScaleY="68841" custLinFactNeighborY="-11696"/>
      <dgm:spPr/>
      <dgm:t>
        <a:bodyPr/>
        <a:lstStyle/>
        <a:p>
          <a:endParaRPr lang="ru-RU"/>
        </a:p>
      </dgm:t>
    </dgm:pt>
    <dgm:pt modelId="{BD5A7B4D-115A-4943-9513-F4ECE5773671}" type="pres">
      <dgm:prSet presAssocID="{1F64E6FF-B18E-4BF3-B3C6-B0CF9E221114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925452-398A-4EA4-BB5E-270DD023E99D}" type="presOf" srcId="{1F64E6FF-B18E-4BF3-B3C6-B0CF9E221114}" destId="{BD5A7B4D-115A-4943-9513-F4ECE5773671}" srcOrd="1" destOrd="0" presId="urn:microsoft.com/office/officeart/2005/8/layout/target3"/>
    <dgm:cxn modelId="{B1B63520-42E7-4B8E-897C-42DCCD872405}" type="presOf" srcId="{1F64E6FF-B18E-4BF3-B3C6-B0CF9E221114}" destId="{5CB11B1A-EC7D-4C33-932C-8F9615357242}" srcOrd="0" destOrd="0" presId="urn:microsoft.com/office/officeart/2005/8/layout/target3"/>
    <dgm:cxn modelId="{620685E4-5B9D-49A1-86C8-9254628966F6}" type="presOf" srcId="{BF202199-082C-423E-A125-1CBCC31C3D2B}" destId="{CFAD2A75-D6CC-472A-A4D0-BE99C743BD5B}" srcOrd="0" destOrd="0" presId="urn:microsoft.com/office/officeart/2005/8/layout/target3"/>
    <dgm:cxn modelId="{7C473EE0-ED09-4EC1-AED2-1FFB42A95905}" srcId="{BF202199-082C-423E-A125-1CBCC31C3D2B}" destId="{1F64E6FF-B18E-4BF3-B3C6-B0CF9E221114}" srcOrd="0" destOrd="0" parTransId="{D94FF714-34F2-4EAE-96E6-2FE4DF1F8E4E}" sibTransId="{979419AE-09BD-4E63-90C6-938B2EFF99CD}"/>
    <dgm:cxn modelId="{6AA8DFE3-BCAD-4CB4-BBFA-A80EDBF81555}" type="presParOf" srcId="{CFAD2A75-D6CC-472A-A4D0-BE99C743BD5B}" destId="{64F9210D-0F63-4907-80EE-8464E9F93A4D}" srcOrd="0" destOrd="0" presId="urn:microsoft.com/office/officeart/2005/8/layout/target3"/>
    <dgm:cxn modelId="{D98F1D62-3210-431E-A8A6-A40D760D56F7}" type="presParOf" srcId="{CFAD2A75-D6CC-472A-A4D0-BE99C743BD5B}" destId="{42355614-8C5F-4E05-A181-DBBA88D3339F}" srcOrd="1" destOrd="0" presId="urn:microsoft.com/office/officeart/2005/8/layout/target3"/>
    <dgm:cxn modelId="{66561526-A14D-4981-B7CD-D10845EDBD61}" type="presParOf" srcId="{CFAD2A75-D6CC-472A-A4D0-BE99C743BD5B}" destId="{5CB11B1A-EC7D-4C33-932C-8F9615357242}" srcOrd="2" destOrd="0" presId="urn:microsoft.com/office/officeart/2005/8/layout/target3"/>
    <dgm:cxn modelId="{57BE8997-5F87-4F2D-BF05-04C19CB82D83}" type="presParOf" srcId="{CFAD2A75-D6CC-472A-A4D0-BE99C743BD5B}" destId="{BD5A7B4D-115A-4943-9513-F4ECE577367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F9210D-0F63-4907-80EE-8464E9F93A4D}">
      <dsp:nvSpPr>
        <dsp:cNvPr id="0" name=""/>
        <dsp:cNvSpPr/>
      </dsp:nvSpPr>
      <dsp:spPr>
        <a:xfrm>
          <a:off x="3024358" y="71990"/>
          <a:ext cx="4450094" cy="4450094"/>
        </a:xfrm>
        <a:prstGeom prst="pie">
          <a:avLst>
            <a:gd name="adj1" fmla="val 16200000"/>
            <a:gd name="adj2" fmla="val 5400000"/>
          </a:avLst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B11B1A-EC7D-4C33-932C-8F9615357242}">
      <dsp:nvSpPr>
        <dsp:cNvPr id="0" name=""/>
        <dsp:cNvSpPr/>
      </dsp:nvSpPr>
      <dsp:spPr>
        <a:xfrm>
          <a:off x="0" y="720080"/>
          <a:ext cx="5191776" cy="30634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rgbClr val="002060"/>
              </a:solidFill>
            </a:rPr>
            <a:t>Цель речевых игр:</a:t>
          </a:r>
          <a:r>
            <a:rPr lang="ru-RU" sz="1700" b="1" kern="1200" dirty="0" smtClean="0">
              <a:solidFill>
                <a:srgbClr val="002060"/>
              </a:solidFill>
            </a:rPr>
            <a:t/>
          </a:r>
          <a:br>
            <a:rPr lang="ru-RU" sz="1700" b="1" kern="1200" dirty="0" smtClean="0">
              <a:solidFill>
                <a:srgbClr val="002060"/>
              </a:solidFill>
            </a:rPr>
          </a:br>
          <a:r>
            <a:rPr lang="ru-RU" sz="1700" b="1" kern="1200" dirty="0" smtClean="0">
              <a:solidFill>
                <a:srgbClr val="002060"/>
              </a:solidFill>
            </a:rPr>
            <a:t> повысить речевой уровень детей,       	   	   развивать активный словарь. </a:t>
          </a:r>
          <a:br>
            <a:rPr lang="ru-RU" sz="1700" b="1" kern="1200" dirty="0" smtClean="0">
              <a:solidFill>
                <a:srgbClr val="002060"/>
              </a:solidFill>
            </a:rPr>
          </a:br>
          <a:r>
            <a:rPr lang="ru-RU" sz="2400" b="1" u="sng" kern="1200" dirty="0" smtClean="0">
              <a:solidFill>
                <a:srgbClr val="002060"/>
              </a:solidFill>
            </a:rPr>
            <a:t>Задачи:</a:t>
          </a:r>
          <a:r>
            <a:rPr lang="ru-RU" sz="1700" b="1" kern="1200" dirty="0" smtClean="0">
              <a:solidFill>
                <a:srgbClr val="002060"/>
              </a:solidFill>
            </a:rPr>
            <a:t/>
          </a:r>
          <a:br>
            <a:rPr lang="ru-RU" sz="1700" b="1" kern="1200" dirty="0" smtClean="0">
              <a:solidFill>
                <a:srgbClr val="002060"/>
              </a:solidFill>
            </a:rPr>
          </a:br>
          <a:r>
            <a:rPr lang="ru-RU" sz="1700" b="1" kern="1200" dirty="0" smtClean="0">
              <a:solidFill>
                <a:srgbClr val="002060"/>
              </a:solidFill>
            </a:rPr>
            <a:t> - Побуждать детей к общению друг с другом и комментированию своих действий.</a:t>
          </a:r>
          <a:br>
            <a:rPr lang="ru-RU" sz="1700" b="1" kern="1200" dirty="0" smtClean="0">
              <a:solidFill>
                <a:srgbClr val="002060"/>
              </a:solidFill>
            </a:rPr>
          </a:br>
          <a:r>
            <a:rPr lang="ru-RU" sz="1700" b="1" kern="1200" dirty="0" smtClean="0">
              <a:solidFill>
                <a:srgbClr val="002060"/>
              </a:solidFill>
            </a:rPr>
            <a:t>- Способствовать закреплению навыков пользования инициативной речью.</a:t>
          </a:r>
          <a:br>
            <a:rPr lang="ru-RU" sz="1700" b="1" kern="1200" dirty="0" smtClean="0">
              <a:solidFill>
                <a:srgbClr val="002060"/>
              </a:solidFill>
            </a:rPr>
          </a:br>
          <a:r>
            <a:rPr lang="ru-RU" sz="1700" b="1" kern="1200" dirty="0" smtClean="0">
              <a:solidFill>
                <a:srgbClr val="002060"/>
              </a:solidFill>
            </a:rPr>
            <a:t>- Совершенствовать разговорную речь.</a:t>
          </a:r>
          <a:br>
            <a:rPr lang="ru-RU" sz="1700" b="1" kern="1200" dirty="0" smtClean="0">
              <a:solidFill>
                <a:srgbClr val="002060"/>
              </a:solidFill>
            </a:rPr>
          </a:br>
          <a:r>
            <a:rPr lang="ru-RU" sz="1700" b="1" kern="1200" dirty="0" smtClean="0">
              <a:solidFill>
                <a:srgbClr val="002060"/>
              </a:solidFill>
            </a:rPr>
            <a:t>- Обогащать словарь.</a:t>
          </a:r>
          <a:endParaRPr lang="ru-RU" sz="1700" b="1" kern="1200" dirty="0">
            <a:solidFill>
              <a:srgbClr val="002060"/>
            </a:solidFill>
          </a:endParaRPr>
        </a:p>
      </dsp:txBody>
      <dsp:txXfrm>
        <a:off x="0" y="720080"/>
        <a:ext cx="5191776" cy="3063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ru-RU" alt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33FA7565-757D-40C5-A5AB-AFE1E53A3BF0}" type="datetime1">
              <a:rPr lang="ru-RU"/>
              <a:pPr lvl="0">
                <a:defRPr/>
              </a:pPr>
              <a:t>26.05.2022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BC29B088-2D3C-4661-B09C-021732AAD940}" type="slidenum">
              <a:rPr lang="ru-RU"/>
              <a:pPr lvl="0"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3" name="Заметки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BC29B088-2D3C-4661-B09C-021732AAD940}" type="slidenum">
              <a:rPr lang="en-US"/>
              <a:pPr lvl="0"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73731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7373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3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373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3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3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373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7373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3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4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4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4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4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374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374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3746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374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3748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1BA67E-AF9E-4406-8E64-FC97DE609A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909EF-D309-477E-B647-48FA8E3A00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EFC10-09D4-4774-B482-06D7151A08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511DDE-CDCA-42B4-94A6-A1865A6335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066800" y="4114800"/>
            <a:ext cx="7543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5278F4-1652-4E72-9B76-ED3FA4C0E0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CF0F49-8242-421A-802C-799ED28FC3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D41E6-3353-4973-BE39-26DC8C4BEB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A8B40-E3D9-4EBA-B2ED-B8BFC9E280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A993A-6A04-47E8-A7D1-1F9270C522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A3AD9-D5B5-4E5A-9ED1-178FC4C9CC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199E6-62CA-4CC6-BAB3-8D577B74BE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BB2C2-A431-41E6-87BB-1A2B8C061F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88B7C-849A-43DA-ACEE-0CD6FBA0F8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9A851-EDA3-4023-9A95-EA16B292C2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270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0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270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271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271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272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72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272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272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84CE351-A2B4-44EA-845C-80C4A157817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057400" y="1997075"/>
            <a:ext cx="7086600" cy="1431925"/>
          </a:xfrm>
        </p:spPr>
        <p:txBody>
          <a:bodyPr/>
          <a:lstStyle/>
          <a:p>
            <a:pPr lvl="0">
              <a:defRPr/>
            </a:pPr>
            <a:r>
              <a:rPr lang="ru-RU" sz="4000" dirty="0">
                <a:solidFill>
                  <a:schemeClr val="hlink"/>
                </a:solidFill>
              </a:rPr>
              <a:t>«</a:t>
            </a:r>
            <a:r>
              <a:rPr lang="ru-RU" sz="4000" dirty="0" smtClean="0">
                <a:solidFill>
                  <a:schemeClr val="hlink"/>
                </a:solidFill>
              </a:rPr>
              <a:t>Речевые игры для детей </a:t>
            </a:r>
            <a:r>
              <a:rPr lang="ru-RU" sz="4000" smtClean="0">
                <a:solidFill>
                  <a:schemeClr val="hlink"/>
                </a:solidFill>
              </a:rPr>
              <a:t>дошкольного возраста»</a:t>
            </a:r>
            <a:endParaRPr lang="ru-RU" sz="4000" dirty="0">
              <a:solidFill>
                <a:schemeClr val="hlink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43200" y="49530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2400" dirty="0"/>
              <a:t>        Подготовила: </a:t>
            </a:r>
            <a:r>
              <a:rPr lang="ru-RU" sz="2400" dirty="0" smtClean="0"/>
              <a:t>учитель-логопед</a:t>
            </a:r>
            <a:endParaRPr lang="ru-RU" sz="2400" dirty="0"/>
          </a:p>
          <a:p>
            <a:pPr>
              <a:lnSpc>
                <a:spcPct val="90000"/>
              </a:lnSpc>
              <a:defRPr/>
            </a:pPr>
            <a:r>
              <a:rPr lang="ru-RU" sz="2400" dirty="0"/>
              <a:t>        </a:t>
            </a:r>
            <a:r>
              <a:rPr lang="ru-RU" sz="2400" dirty="0" smtClean="0"/>
              <a:t>Боханова Оксана Александровна                                  </a:t>
            </a:r>
            <a:endParaRPr lang="ru-RU" sz="2400" dirty="0"/>
          </a:p>
        </p:txBody>
      </p:sp>
      <p:pic>
        <p:nvPicPr>
          <p:cNvPr id="5125" name="Picture 5" descr="Obobshhenie-pedagogicheskogo-opyta-po-teme-«Razvitie-rechi-v-doshkolnom-vozraste»"/>
          <p:cNvPicPr>
            <a:picLocks noChangeAspect="1" noChangeArrowheads="1"/>
          </p:cNvPicPr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6110343" y="2971800"/>
            <a:ext cx="2514600" cy="18256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0" y="457200"/>
            <a:ext cx="7772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dirty="0" smtClean="0"/>
              <a:t>МБДОУ «Детский сад №1 «</a:t>
            </a:r>
            <a:r>
              <a:rPr lang="ru-RU" sz="2000" dirty="0" err="1" smtClean="0"/>
              <a:t>Смоляночка</a:t>
            </a:r>
            <a:r>
              <a:rPr lang="ru-RU" sz="2000" dirty="0" smtClean="0"/>
              <a:t>» города Смоленска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dsp="http://schemas.microsoft.com/office/drawing/2008/diagram" xmlns:dgm="http://schemas.openxmlformats.org/drawingml/2006/diagram" xmlns:c="http://schemas.openxmlformats.org/drawingml/2006/chart" xmlns="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>
                <a:solidFill>
                  <a:srgbClr val="FF3300"/>
                </a:solidFill>
              </a:rPr>
              <a:t>  </a:t>
            </a:r>
            <a:r>
              <a:rPr lang="ru-RU" sz="3200">
                <a:solidFill>
                  <a:srgbClr val="FF3300"/>
                </a:solidFill>
              </a:rPr>
              <a:t>Игры и упражнения по развитию</a:t>
            </a:r>
            <a:br>
              <a:rPr lang="ru-RU" sz="3200">
                <a:solidFill>
                  <a:srgbClr val="FF3300"/>
                </a:solidFill>
              </a:rPr>
            </a:br>
            <a:r>
              <a:rPr lang="ru-RU" sz="3200">
                <a:solidFill>
                  <a:srgbClr val="FF3300"/>
                </a:solidFill>
              </a:rPr>
              <a:t>        речи для детей старшего дошкольного  возраста (6-7 лет)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438400"/>
            <a:ext cx="75438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Основной задачей работы с детьми старшего дошкольного возраста является развитие связной речи</a:t>
            </a:r>
            <a:r>
              <a:rPr lang="en-US" sz="2400"/>
              <a:t>,</a:t>
            </a:r>
            <a:r>
              <a:rPr lang="ru-RU" sz="2400"/>
              <a:t> усвоение фонетической стороны речи. Проводится работа по дальнейшему совершенствованию речевого слуха</a:t>
            </a:r>
            <a:r>
              <a:rPr lang="en-US" sz="2400"/>
              <a:t>,</a:t>
            </a:r>
            <a:r>
              <a:rPr lang="ru-RU" sz="2400"/>
              <a:t> закрепление навыков чёткой</a:t>
            </a:r>
            <a:r>
              <a:rPr lang="en-US" sz="2400"/>
              <a:t>,</a:t>
            </a:r>
            <a:r>
              <a:rPr lang="ru-RU" sz="2400"/>
              <a:t> правильной</a:t>
            </a:r>
            <a:r>
              <a:rPr lang="en-US" sz="2400"/>
              <a:t>,</a:t>
            </a:r>
            <a:r>
              <a:rPr lang="ru-RU" sz="2400"/>
              <a:t> выразительной речи. Дети дифференцируют</a:t>
            </a:r>
            <a:r>
              <a:rPr lang="en-US" sz="2400"/>
              <a:t>,</a:t>
            </a:r>
            <a:endParaRPr lang="ru-RU" sz="2400"/>
          </a:p>
          <a:p>
            <a:pPr>
              <a:buFont typeface="Wingdings" pitchFamily="2" charset="2"/>
              <a:buNone/>
            </a:pPr>
            <a:r>
              <a:rPr lang="ru-RU" sz="2400"/>
              <a:t>    что такое звук</a:t>
            </a:r>
            <a:r>
              <a:rPr lang="en-US" sz="2400"/>
              <a:t>,</a:t>
            </a:r>
            <a:r>
              <a:rPr lang="ru-RU" sz="2400"/>
              <a:t> слово</a:t>
            </a:r>
            <a:r>
              <a:rPr lang="en-US" sz="2400"/>
              <a:t>,</a:t>
            </a:r>
            <a:r>
              <a:rPr lang="ru-RU" sz="2400"/>
              <a:t> предложение.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58" name="Group 26"/>
          <p:cNvGraphicFramePr>
            <a:graphicFrameLocks noGrp="1"/>
          </p:cNvGraphicFramePr>
          <p:nvPr/>
        </p:nvGraphicFramePr>
        <p:xfrm>
          <a:off x="685800" y="381000"/>
          <a:ext cx="7772400" cy="588264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Игры и упражнения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направленные на: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Название игры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Уточнение представления о звуковой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слоговой и смысловой стороне слова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«Что такое звук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слово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предложение?»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«Едем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летим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плывём»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«Найди слова»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«Картина- корзина»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Обогащение словарного запаса (подбор синонимов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антонимов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сходных по звучанию слов)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«Что вы видите вокруг?»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«Скажи какое»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«Найди точное слово»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«Это правда или нет?»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«Назови одним словом»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«Высокий - низкий»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Формирование грамматического строя речи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«Кто у кого»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«Один-много»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Развитие связной речи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«Составь описание»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«Придумай рассказ»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«Скажи точнее»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 sz="4400" smtClean="0">
              <a:solidFill>
                <a:srgbClr val="FF33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4400" smtClean="0">
                <a:solidFill>
                  <a:srgbClr val="FF3300"/>
                </a:solidFill>
              </a:rPr>
              <a:t>Спасибо </a:t>
            </a:r>
            <a:r>
              <a:rPr lang="ru-RU" sz="4400">
                <a:solidFill>
                  <a:srgbClr val="FF3300"/>
                </a:solidFill>
              </a:rPr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457200"/>
            <a:ext cx="8686800" cy="6019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600">
                <a:solidFill>
                  <a:srgbClr val="FF3300"/>
                </a:solidFill>
              </a:rPr>
              <a:t>Хорошая речь</a:t>
            </a:r>
            <a:r>
              <a:rPr lang="ru-RU" sz="2600"/>
              <a:t> – важное условие развития личности ребенка. Чем богаче и правильнее у ребенка речь</a:t>
            </a:r>
            <a:r>
              <a:rPr lang="en-US" sz="2600"/>
              <a:t>,</a:t>
            </a:r>
            <a:r>
              <a:rPr lang="ru-RU" sz="2600"/>
              <a:t> тем легче высказывать ему свои мысли</a:t>
            </a:r>
            <a:r>
              <a:rPr lang="en-US" sz="2600"/>
              <a:t>,</a:t>
            </a:r>
            <a:r>
              <a:rPr lang="ru-RU" sz="2600"/>
              <a:t> тем шире его возможности познания окружающего мира</a:t>
            </a:r>
            <a:r>
              <a:rPr lang="en-US" sz="2600"/>
              <a:t>,</a:t>
            </a:r>
            <a:r>
              <a:rPr lang="ru-RU" sz="2600"/>
              <a:t> тем активнее осуществляется его психическое развитие. Но речь ребенка не является врожденной функцией. Она развивается постепенно</a:t>
            </a:r>
            <a:r>
              <a:rPr lang="en-US" sz="2600"/>
              <a:t>,</a:t>
            </a:r>
            <a:r>
              <a:rPr lang="ru-RU" sz="2600"/>
              <a:t> вместе с его ростом и развитием. Речь необходима формировать и развивать в комплексе с общим развитием ребенка.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Гораздно успешнее это осуществлять</a:t>
            </a:r>
            <a:r>
              <a:rPr lang="en-US" sz="2600"/>
              <a:t>,</a:t>
            </a:r>
            <a:r>
              <a:rPr lang="ru-RU" sz="2600"/>
              <a:t> используя игры. Так как </a:t>
            </a:r>
            <a:r>
              <a:rPr lang="ru-RU" sz="2600">
                <a:solidFill>
                  <a:srgbClr val="FF3300"/>
                </a:solidFill>
              </a:rPr>
              <a:t>в дошкольном возрасте</a:t>
            </a:r>
            <a:r>
              <a:rPr lang="ru-RU" sz="2600"/>
              <a:t> </a:t>
            </a:r>
            <a:r>
              <a:rPr lang="ru-RU" sz="2600">
                <a:solidFill>
                  <a:srgbClr val="FF3300"/>
                </a:solidFill>
              </a:rPr>
              <a:t>игровая деятельность</a:t>
            </a:r>
            <a:r>
              <a:rPr lang="ru-RU" sz="2600"/>
              <a:t> </a:t>
            </a:r>
            <a:r>
              <a:rPr lang="ru-RU" sz="2600">
                <a:solidFill>
                  <a:srgbClr val="FF3300"/>
                </a:solidFill>
              </a:rPr>
              <a:t>является ведущей.</a:t>
            </a:r>
            <a:r>
              <a:rPr lang="ru-RU" sz="2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99592" y="764704"/>
            <a:ext cx="7488832" cy="48965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ickham Script Two" pitchFamily="66" charset="0"/>
                <a:ea typeface="+mj-ea"/>
                <a:cs typeface="Aparajita" pitchFamily="34" charset="0"/>
              </a:rPr>
              <a:t>«Игра – путь детей к познанию мира, в котором они живут и который призваны изменить»</a:t>
            </a:r>
            <a: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 М.Горький</a:t>
            </a:r>
            <a:endParaRPr kumimoji="0" lang="ru-RU" sz="5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827584" y="476672"/>
          <a:ext cx="741682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4" descr="Картинки по запросу компьютер картинки для детей без фона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5" y="4437112"/>
            <a:ext cx="1800200" cy="17922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       </a:t>
            </a:r>
            <a:r>
              <a:rPr lang="ru-RU" sz="4000" dirty="0">
                <a:solidFill>
                  <a:srgbClr val="FF3300"/>
                </a:solidFill>
              </a:rPr>
              <a:t>Основные задачи             </a:t>
            </a:r>
            <a:br>
              <a:rPr lang="ru-RU" sz="4000" dirty="0">
                <a:solidFill>
                  <a:srgbClr val="FF3300"/>
                </a:solidFill>
              </a:rPr>
            </a:br>
            <a:r>
              <a:rPr lang="ru-RU" sz="4000" dirty="0">
                <a:solidFill>
                  <a:srgbClr val="FF3300"/>
                </a:solidFill>
              </a:rPr>
              <a:t>      речевого развития</a:t>
            </a:r>
            <a:r>
              <a:rPr lang="ru-RU" sz="4000" dirty="0"/>
              <a:t>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/>
              <a:t>Развитие звуковой культуры речи;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/>
              <a:t>Формирование грамматического строя речи;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/>
              <a:t>Обогащение словарного запаса;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/>
              <a:t>Развитие связной речи.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Речь ребенка формируется поэтапно и на каждом возрастном этапе решаются свои задачи речевого развития ребенка.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543800" cy="1431925"/>
          </a:xfrm>
        </p:spPr>
        <p:txBody>
          <a:bodyPr/>
          <a:lstStyle/>
          <a:p>
            <a:r>
              <a:rPr lang="ru-RU" sz="4000"/>
              <a:t>    </a:t>
            </a:r>
            <a:r>
              <a:rPr lang="ru-RU" sz="4000">
                <a:solidFill>
                  <a:srgbClr val="FF3300"/>
                </a:solidFill>
              </a:rPr>
              <a:t>Игры и упражнения для</a:t>
            </a:r>
            <a:br>
              <a:rPr lang="ru-RU" sz="4000">
                <a:solidFill>
                  <a:srgbClr val="FF3300"/>
                </a:solidFill>
              </a:rPr>
            </a:br>
            <a:r>
              <a:rPr lang="ru-RU" sz="4000">
                <a:solidFill>
                  <a:srgbClr val="FF3300"/>
                </a:solidFill>
              </a:rPr>
              <a:t>           развития речи</a:t>
            </a:r>
            <a:br>
              <a:rPr lang="ru-RU" sz="4000">
                <a:solidFill>
                  <a:srgbClr val="FF3300"/>
                </a:solidFill>
              </a:rPr>
            </a:br>
            <a:r>
              <a:rPr lang="ru-RU" sz="4000">
                <a:solidFill>
                  <a:srgbClr val="FF3300"/>
                </a:solidFill>
              </a:rPr>
              <a:t>    младших дошкольников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r>
              <a:rPr lang="ru-RU" sz="2800"/>
              <a:t>Ведущая линия развития речи детей 3-4 лет – это воспитание звуковой культуры речи</a:t>
            </a:r>
            <a:r>
              <a:rPr lang="en-US" sz="2800"/>
              <a:t>,</a:t>
            </a:r>
            <a:r>
              <a:rPr lang="ru-RU" sz="2800"/>
              <a:t> обучение правильному звукопроизношению</a:t>
            </a:r>
            <a:r>
              <a:rPr lang="en-US" sz="2800"/>
              <a:t>,</a:t>
            </a:r>
            <a:r>
              <a:rPr lang="ru-RU" sz="2800"/>
              <a:t> формирование грамматического строя речи.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350" name="Group 3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00197687"/>
              </p:ext>
            </p:extLst>
          </p:nvPr>
        </p:nvGraphicFramePr>
        <p:xfrm>
          <a:off x="381000" y="304800"/>
          <a:ext cx="8305800" cy="6367526"/>
        </p:xfrm>
        <a:graphic>
          <a:graphicData uri="http://schemas.openxmlformats.org/drawingml/2006/table">
            <a:tbl>
              <a:tblPr/>
              <a:tblGrid>
                <a:gridCol w="4152900"/>
                <a:gridCol w="41529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Arial" charset="0"/>
                        </a:rPr>
                        <a:t>             Игры и упражнения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Arial" charset="0"/>
                        </a:rPr>
                        <a:t>              направленные на: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Название игры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Звукоподражание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«Чей это голос?»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«Кто как говорит»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Нахождение предмета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ориентируясь на его признаки и действия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«Угадай игрушку»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«Про кого я говорю»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Выделение и обозначение признаков предмета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«Скажи какой»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«Исправь ошибку»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«Кто больше увидит и назовёт»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«Что напутал Буратино»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«Какая кукла»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Соотношение предметов с разными характеристиками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«Сравни кукол»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«Сравни медвежат»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«Сравни разных зверят»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«Кто лучше похвалит»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Ознакомление с противоположностями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«Куклы рисуют и гуляют»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«Куклы: веселая и грустная»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Закрепление представления об обобщающих словах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«Назови одним словом»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Образование форм род. падежа мн. числа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существительных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«Чего не стало?»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«Прятки»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Подбор глаголов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«Кто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что умеет делать?»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«Где что можно делать? »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«Закончи предложение»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«Оркестр»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«Добавь слово»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«Кто назовёт больше действий»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Придумывание окончания рассказа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нового окончания знакомой сказки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«Расскажи про Олю и зайчика»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«Козлята и зайчик»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Игры – инсценировки с игрушками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По сказкам: «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Заюшкина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избушка»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«Теремок»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 Маша и медведь»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     </a:t>
            </a:r>
            <a:r>
              <a:rPr lang="ru-RU" sz="3600">
                <a:solidFill>
                  <a:srgbClr val="FF3300"/>
                </a:solidFill>
              </a:rPr>
              <a:t>ИГРЫ И УПРАЖНЕНИЯ           ДЛЯ РАЗВИТИЯ РЕЧИ ДЕТЕЙ</a:t>
            </a:r>
            <a:br>
              <a:rPr lang="ru-RU" sz="3600">
                <a:solidFill>
                  <a:srgbClr val="FF3300"/>
                </a:solidFill>
              </a:rPr>
            </a:br>
            <a:r>
              <a:rPr lang="ru-RU" sz="3600">
                <a:solidFill>
                  <a:srgbClr val="FF3300"/>
                </a:solidFill>
              </a:rPr>
              <a:t>     ПЯТОГО ГОДА ЖИЗНИ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Ведущая линия развития детей данного возраста – обогащение словарного запаса. Продолжается работа по воспитанию звуковой культуры речи (формирование правильного звукопроизношения</a:t>
            </a:r>
            <a:r>
              <a:rPr lang="en-US" sz="2400"/>
              <a:t>,</a:t>
            </a:r>
            <a:r>
              <a:rPr lang="ru-RU" sz="2400"/>
              <a:t> развитие фонематического восприятия</a:t>
            </a:r>
            <a:r>
              <a:rPr lang="en-US" sz="2400"/>
              <a:t>, </a:t>
            </a:r>
            <a:r>
              <a:rPr lang="ru-RU" sz="2400"/>
              <a:t>голосового аппарата</a:t>
            </a:r>
            <a:r>
              <a:rPr lang="en-US" sz="2400"/>
              <a:t>,</a:t>
            </a:r>
            <a:r>
              <a:rPr lang="ru-RU" sz="2400"/>
              <a:t> речевого дыхания</a:t>
            </a:r>
            <a:r>
              <a:rPr lang="en-US" sz="2400"/>
              <a:t>,</a:t>
            </a:r>
            <a:r>
              <a:rPr lang="ru-RU" sz="2400"/>
              <a:t> умения пользоваться умеренным темпом речи и интонационными средствами выразительности).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Дети знакомятся с новыми терминами «звук»</a:t>
            </a:r>
            <a:r>
              <a:rPr lang="en-US" sz="2400"/>
              <a:t>,</a:t>
            </a:r>
            <a:r>
              <a:rPr lang="ru-RU" sz="2400"/>
              <a:t> «слово».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230" name="Group 46"/>
          <p:cNvGraphicFramePr>
            <a:graphicFrameLocks noGrp="1"/>
          </p:cNvGraphicFramePr>
          <p:nvPr/>
        </p:nvGraphicFramePr>
        <p:xfrm>
          <a:off x="457200" y="304800"/>
          <a:ext cx="8153400" cy="5709222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Игры и упражнения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направленные на: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Название игры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3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Развитие слухового восприятия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интонационной выразительности речи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«Найди первый звук»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«Как слово звучит»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«Громко-шепотом»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«Как говорит Таня?»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5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Обогащение словарного запаса (подбор синонимов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однокоренных слов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многозначных слов)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«Кто больше слов скажет»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«Кто заблудился?»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«Кого можно гладить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»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«Как сказать по-другому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», «Кто кем был»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3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Формирование грамматического строя речи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«Кто это ползёт»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«Какие бывают иголки»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5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Развитие связной речи (составление сказки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совместного рассказа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творческого рассказа)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«Приключения Маши в лесу»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«Расскажем про белочку»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«В гостях у лесника»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810</Words>
  <Application>Microsoft Office PowerPoint</Application>
  <PresentationFormat>Экран (4:3)</PresentationFormat>
  <Paragraphs>75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Сумерки</vt:lpstr>
      <vt:lpstr>«Речевые игры для детей дошкольного возраста»</vt:lpstr>
      <vt:lpstr>Слайд 2</vt:lpstr>
      <vt:lpstr>Слайд 3</vt:lpstr>
      <vt:lpstr>Слайд 4</vt:lpstr>
      <vt:lpstr>       Основные задачи                    речевого развития </vt:lpstr>
      <vt:lpstr>    Игры и упражнения для            развития речи     младших дошкольников</vt:lpstr>
      <vt:lpstr>Слайд 7</vt:lpstr>
      <vt:lpstr>     ИГРЫ И УПРАЖНЕНИЯ           ДЛЯ РАЗВИТИЯ РЕЧИ ДЕТЕЙ      ПЯТОГО ГОДА ЖИЗНИ</vt:lpstr>
      <vt:lpstr>Слайд 9</vt:lpstr>
      <vt:lpstr>  Игры и упражнения по развитию         речи для детей старшего дошкольного  возраста (6-7 лет) </vt:lpstr>
      <vt:lpstr>Слайд 11</vt:lpstr>
      <vt:lpstr>Слайд 12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Влад</dc:creator>
  <cp:keywords>речь</cp:keywords>
  <cp:lastModifiedBy>User</cp:lastModifiedBy>
  <cp:revision>80</cp:revision>
  <dcterms:created xsi:type="dcterms:W3CDTF">2015-03-28T18:49:20Z</dcterms:created>
  <dcterms:modified xsi:type="dcterms:W3CDTF">2022-05-26T08:55:31Z</dcterms:modified>
  <cp:version>0906.0100.01</cp:version>
</cp:coreProperties>
</file>