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37"/>
  </p:notesMasterIdLst>
  <p:sldIdLst>
    <p:sldId id="256" r:id="rId2"/>
    <p:sldId id="274" r:id="rId3"/>
    <p:sldId id="276" r:id="rId4"/>
    <p:sldId id="273" r:id="rId5"/>
    <p:sldId id="272" r:id="rId6"/>
    <p:sldId id="257" r:id="rId7"/>
    <p:sldId id="258" r:id="rId8"/>
    <p:sldId id="280" r:id="rId9"/>
    <p:sldId id="282" r:id="rId10"/>
    <p:sldId id="259" r:id="rId11"/>
    <p:sldId id="271" r:id="rId12"/>
    <p:sldId id="285" r:id="rId13"/>
    <p:sldId id="266" r:id="rId14"/>
    <p:sldId id="283" r:id="rId15"/>
    <p:sldId id="263" r:id="rId16"/>
    <p:sldId id="269" r:id="rId17"/>
    <p:sldId id="279" r:id="rId18"/>
    <p:sldId id="262" r:id="rId19"/>
    <p:sldId id="268" r:id="rId20"/>
    <p:sldId id="267" r:id="rId21"/>
    <p:sldId id="264" r:id="rId22"/>
    <p:sldId id="290" r:id="rId23"/>
    <p:sldId id="289" r:id="rId24"/>
    <p:sldId id="265" r:id="rId25"/>
    <p:sldId id="278" r:id="rId26"/>
    <p:sldId id="284" r:id="rId27"/>
    <p:sldId id="288" r:id="rId28"/>
    <p:sldId id="287" r:id="rId29"/>
    <p:sldId id="261" r:id="rId30"/>
    <p:sldId id="260" r:id="rId31"/>
    <p:sldId id="270" r:id="rId32"/>
    <p:sldId id="281" r:id="rId33"/>
    <p:sldId id="286" r:id="rId34"/>
    <p:sldId id="277" r:id="rId35"/>
    <p:sldId id="27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9" autoAdjust="0"/>
    <p:restoredTop sz="94660"/>
  </p:normalViewPr>
  <p:slideViewPr>
    <p:cSldViewPr>
      <p:cViewPr>
        <p:scale>
          <a:sx n="60" d="100"/>
          <a:sy n="60" d="100"/>
        </p:scale>
        <p:origin x="-1548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5F837-E976-468C-8862-998F1D3E7C8D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5A8B0-D2FF-42CD-9997-A5A29766D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959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5A8B0-D2FF-42CD-9997-A5A29766D14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344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10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62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98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30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2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24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30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5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30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69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>
                <a:alpha val="54000"/>
              </a:srgbClr>
            </a:gs>
            <a:gs pos="30425">
              <a:srgbClr val="FF8728">
                <a:alpha val="66000"/>
              </a:srgbClr>
            </a:gs>
            <a:gs pos="50000">
              <a:srgbClr val="FFFF00">
                <a:alpha val="57000"/>
              </a:srgbClr>
            </a:gs>
            <a:gs pos="87000">
              <a:srgbClr val="1A87C7">
                <a:alpha val="64000"/>
              </a:srgbClr>
            </a:gs>
            <a:gs pos="74000">
              <a:srgbClr val="01A78F"/>
            </a:gs>
            <a:gs pos="60416">
              <a:srgbClr val="91D93E">
                <a:alpha val="74000"/>
              </a:srgbClr>
            </a:gs>
            <a:gs pos="100000">
              <a:srgbClr val="3366FF">
                <a:alpha val="37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09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6660232" y="756617"/>
            <a:ext cx="1648168" cy="1622981"/>
          </a:xfrm>
          <a:prstGeom prst="rect">
            <a:avLst/>
          </a:prstGeom>
          <a:solidFill>
            <a:srgbClr val="99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>
              <a:solidFill>
                <a:srgbClr val="66CCFF"/>
              </a:solidFill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566202" y="541665"/>
            <a:ext cx="1671145" cy="1639068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>
              <a:solidFill>
                <a:srgbClr val="66CCFF"/>
              </a:solidFill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499992" y="341098"/>
            <a:ext cx="1671145" cy="1581095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>
              <a:solidFill>
                <a:srgbClr val="66CC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3051" y="2379598"/>
            <a:ext cx="8820472" cy="2143081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мелкой моторики рук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детей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	ТНР  посредством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	цветными бумажными салфетками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74032" y="4412704"/>
            <a:ext cx="6400800" cy="1752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defRPr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Рыбакова Ирина Николаевна</a:t>
            </a:r>
          </a:p>
          <a:p>
            <a:pPr>
              <a:lnSpc>
                <a:spcPct val="80000"/>
              </a:lnSpc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</a:p>
          <a:p>
            <a:pPr>
              <a:lnSpc>
                <a:spcPct val="80000"/>
              </a:lnSpc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№2 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Россияночка</a:t>
            </a:r>
            <a:r>
              <a:rPr lang="ru-RU" dirty="0">
                <a:solidFill>
                  <a:schemeClr val="tx1"/>
                </a:solidFill>
              </a:rPr>
              <a:t>»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62" r="89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13175"/>
            <a:ext cx="1406879" cy="15121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187019" y="6114742"/>
            <a:ext cx="22384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67544" y="836712"/>
            <a:ext cx="1644014" cy="154288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>
              <a:solidFill>
                <a:srgbClr val="66CCFF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254875" y="541665"/>
            <a:ext cx="1671145" cy="1622981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66CCFF"/>
              </a:solidFill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2374032" y="333152"/>
            <a:ext cx="1671145" cy="15969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66CCFF"/>
              </a:solidFill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3493232" y="173888"/>
            <a:ext cx="1671145" cy="1596988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66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7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Жгутики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аннушка\P107028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5"/>
          <a:stretch/>
        </p:blipFill>
        <p:spPr bwMode="auto">
          <a:xfrm rot="6180183">
            <a:off x="4762871" y="1217008"/>
            <a:ext cx="4401045" cy="343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аннушка\P10702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4896544" cy="396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анимашки\Новая папка\696627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91" y="908720"/>
            <a:ext cx="1676400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70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аннушка\P1070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122">
            <a:off x="-126311" y="1409466"/>
            <a:ext cx="4837844" cy="362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E:\аннушка\P1070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50323" y="1050761"/>
            <a:ext cx="6884899" cy="472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54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фото на сайт\P10709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00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аннушка\P10702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29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то на сайт\P10709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6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:\аннушка\P1070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6202" y="1214886"/>
            <a:ext cx="6852684" cy="442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33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l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«Помпончики»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E:\аннушка\P1070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66156">
            <a:off x="4093319" y="1927139"/>
            <a:ext cx="5180974" cy="388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E:\аннушка\P10703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3090">
            <a:off x="275660" y="2304785"/>
            <a:ext cx="4897889" cy="367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61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аннушка\P10702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4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то на сайт\P1070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120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1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Полуобъемные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изображения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аннушка\P10702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340768"/>
            <a:ext cx="822960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41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«Уголки» и «мешочки»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E:\аннушка\P10702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7"/>
          <a:stretch/>
        </p:blipFill>
        <p:spPr bwMode="auto">
          <a:xfrm>
            <a:off x="-31168" y="1420812"/>
            <a:ext cx="9175167" cy="543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43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17869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Искусства изобразительные и прикладные таят в себе огромные возможности для развития творческого потенциала, фантазии и интуиции, для ощущения ребенком радости ручного труда как творчества».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Б.М.Немецкий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13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аннушка\P1070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5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аннушка\P10702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1"/>
          <a:stretch/>
        </p:blipFill>
        <p:spPr bwMode="auto">
          <a:xfrm rot="16200000">
            <a:off x="-671240" y="652906"/>
            <a:ext cx="6857844" cy="555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анимашки\Новая папка\0105622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664"/>
            <a:ext cx="4568111" cy="573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33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фото на сайт\P10603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 t="3399" r="3102" b="1429"/>
          <a:stretch/>
        </p:blipFill>
        <p:spPr bwMode="auto">
          <a:xfrm>
            <a:off x="0" y="-1064"/>
            <a:ext cx="9144000" cy="690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1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фото на сайт\P10507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01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аннушка\P1070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8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 на сайт\P10706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192688" cy="691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98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фото на сайт\P10709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192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12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фото на сайт\P10709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17664" y="263308"/>
            <a:ext cx="6852685" cy="63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85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фото на сайт\P10709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6192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22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20" y="24165"/>
            <a:ext cx="8964488" cy="1143000"/>
          </a:xfrm>
        </p:spPr>
        <p:txBody>
          <a:bodyPr>
            <a:normAutofit fontScale="90000"/>
          </a:bodyPr>
          <a:lstStyle/>
          <a:p>
            <a:pPr marL="742950" indent="-742950" algn="l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Аппликация из цветных салфеток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E:\аннушка\P10702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74232">
            <a:off x="4059687" y="2103205"/>
            <a:ext cx="494926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аннушка\P10702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14865" y="1853936"/>
            <a:ext cx="5718930" cy="428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7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8928992" cy="5760640"/>
          </a:xfrm>
        </p:spPr>
        <p:txBody>
          <a:bodyPr>
            <a:noAutofit/>
          </a:bodyPr>
          <a:lstStyle/>
          <a:p>
            <a:pPr algn="ctr"/>
            <a:r>
              <a:rPr lang="ru-RU" i="1" cap="none" dirty="0" smtClean="0">
                <a:latin typeface="Times New Roman" pitchFamily="18" charset="0"/>
                <a:cs typeface="Times New Roman" pitchFamily="18" charset="0"/>
              </a:rPr>
              <a:t>Создание творческой,  </a:t>
            </a:r>
            <a:br>
              <a:rPr lang="ru-RU" i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cap="none" dirty="0" smtClean="0">
                <a:latin typeface="Times New Roman" pitchFamily="18" charset="0"/>
                <a:cs typeface="Times New Roman" pitchFamily="18" charset="0"/>
              </a:rPr>
              <a:t>креативно мыслящей личности – это то, к чему стремится на сегодняшний день все наше современное воспитание . Необычный взгляд на окружающий мир, нестандартное мышление - вот что выделят творческую личность из общей массы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72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89441"/>
            <a:ext cx="4010676" cy="1123335"/>
          </a:xfrm>
        </p:spPr>
        <p:txBody>
          <a:bodyPr>
            <a:normAutofit/>
          </a:bodyPr>
          <a:lstStyle/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Обрывание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аннушка\P10702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51017">
            <a:off x="4527930" y="1675204"/>
            <a:ext cx="5075211" cy="380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аннушка\P10703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3599">
            <a:off x="201314" y="2501899"/>
            <a:ext cx="5323448" cy="399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1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аннушка\P10702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" b="2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36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фото на сайт\P1070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30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фото на сайт\P10709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55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2089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Путь в творчество для детей имеет множество дорог. Творчество для детей - это отражение душевной работы. Чувства, разум, глаза и руки – инструменты души. Творческий процесс - это настоящее чудо. Здесь нет правильного пути и нет неправильного, есть только свой собственный путь.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10000">
              <a:srgbClr val="FF6633">
                <a:alpha val="54000"/>
              </a:srgbClr>
            </a:gs>
            <a:gs pos="17000">
              <a:srgbClr val="FF8728">
                <a:alpha val="66000"/>
              </a:srgbClr>
            </a:gs>
            <a:gs pos="23000">
              <a:srgbClr val="FFFF00">
                <a:alpha val="57000"/>
              </a:srgbClr>
            </a:gs>
            <a:gs pos="54000">
              <a:srgbClr val="158DBD"/>
            </a:gs>
            <a:gs pos="76000">
              <a:srgbClr val="1A87C7">
                <a:alpha val="64000"/>
              </a:srgbClr>
            </a:gs>
            <a:gs pos="25000">
              <a:srgbClr val="A7E132"/>
            </a:gs>
            <a:gs pos="45000">
              <a:srgbClr val="01A78F"/>
            </a:gs>
            <a:gs pos="32000">
              <a:srgbClr val="91D93E">
                <a:alpha val="74000"/>
              </a:srgbClr>
            </a:gs>
            <a:gs pos="100000">
              <a:srgbClr val="3366FF">
                <a:alpha val="37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406021"/>
            <a:ext cx="7488832" cy="1590932"/>
          </a:xfrm>
        </p:spPr>
        <p:txBody>
          <a:bodyPr/>
          <a:lstStyle/>
          <a:p>
            <a:r>
              <a:rPr lang="ru-RU" sz="6000" cap="none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600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G:\анимашки\Новая папка\609165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2492896"/>
            <a:ext cx="5232580" cy="392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17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5890666"/>
          </a:xfrm>
        </p:spPr>
        <p:txBody>
          <a:bodyPr>
            <a:norm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Художественно-эстетическое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занимает одно из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ведущих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мест в содержании воспитательного процесса дошкольного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образовательного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учреждения и является его приоритетным направлением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84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6583362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по изобразительному искусству предоставляют неиссякаемые возможности для всестороннего развития детей дошкольного возраста. Встреча с искусством на каждом уровне, обучение детей видению прекрасного в жизни и искусстве, активная творческая деятельность каждого ребенка, радость от сознания красоты – все это воздействует на ум, душу, волю растущего человека, обогащает его духовный мир.</a:t>
            </a:r>
            <a:r>
              <a:rPr lang="ru-RU" sz="4900" b="1" i="1" dirty="0"/>
              <a:t/>
            </a:r>
            <a:br>
              <a:rPr lang="ru-RU" sz="4900" b="1" i="1" dirty="0"/>
            </a:b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14951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85821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 рук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ТНР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 работы с 	цветными бумажными салфетками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88840"/>
            <a:ext cx="8856984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творческие способности детей.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-Обучать детей техническим приемам работы  с цветными бумажными салфетками.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мелкую моторику рук, глазомер, внимание, память.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-Обогащать словарный запас детей.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-Воспитывать доброжелательность, целеустремленность и взаимопомощь.     </a:t>
            </a:r>
          </a:p>
        </p:txBody>
      </p:sp>
    </p:spTree>
    <p:extLst>
      <p:ext uri="{BB962C8B-B14F-4D97-AF65-F5344CB8AC3E}">
        <p14:creationId xmlns:p14="http://schemas.microsoft.com/office/powerpoint/2010/main" val="24159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Шарики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фото 374"/>
          <p:cNvPicPr>
            <a:picLocks noChangeAspect="1" noChangeArrowheads="1"/>
          </p:cNvPicPr>
          <p:nvPr/>
        </p:nvPicPr>
        <p:blipFill>
          <a:blip r:embed="rId2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1772816"/>
            <a:ext cx="4954989" cy="3800568"/>
          </a:xfrm>
          <a:prstGeom prst="rect">
            <a:avLst/>
          </a:prstGeom>
          <a:noFill/>
          <a:ln w="0" cmpd="thickThin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989" y="247337"/>
            <a:ext cx="4067944" cy="305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989" y="3609020"/>
            <a:ext cx="4114629" cy="308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05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фото на сайт\P1070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120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00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фото на сайт\P10709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</TotalTime>
  <Words>216</Words>
  <Application>Microsoft Office PowerPoint</Application>
  <PresentationFormat>Экран (4:3)</PresentationFormat>
  <Paragraphs>28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Развитие мелкой моторики рук  у детей с  ТНР  посредством работы с  цветными бумажными салфетками</vt:lpstr>
      <vt:lpstr>«Искусства изобразительные и прикладные таят в себе огромные возможности для развития творческого потенциала, фантазии и интуиции, для ощущения ребенком радости ручного труда как творчества».  Б.М.Немецкий. </vt:lpstr>
      <vt:lpstr>Создание творческой,   креативно мыслящей личности – это то, к чему стремится на сегодняшний день все наше современное воспитание . Необычный взгляд на окружающий мир, нестандартное мышление - вот что выделят творческую личность из общей массы. </vt:lpstr>
      <vt:lpstr>Художественно-эстетическое развитие занимает одно из ведущих мест в содержании воспитательного процесса дошкольного образовательного учреждения и является его приоритетным направлением. </vt:lpstr>
      <vt:lpstr>Занятия по изобразительному искусству предоставляют неиссякаемые возможности для всестороннего развития детей дошкольного возраста. Встреча с искусством на каждом уровне, обучение детей видению прекрасного в жизни и искусстве, активная творческая деятельность каждого ребенка, радость от сознания красоты – все это воздействует на ум, душу, волю растущего человека, обогащает его духовный мир. </vt:lpstr>
      <vt:lpstr>Цель: развитие мелкой моторики рук  у детей с ТНР  посредством работы с  цветными бумажными салфетками</vt:lpstr>
      <vt:lpstr>Шарики</vt:lpstr>
      <vt:lpstr>Презентация PowerPoint</vt:lpstr>
      <vt:lpstr>Презентация PowerPoint</vt:lpstr>
      <vt:lpstr>Жгутики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«Помпончики»</vt:lpstr>
      <vt:lpstr>Презентация PowerPoint</vt:lpstr>
      <vt:lpstr>Презентация PowerPoint</vt:lpstr>
      <vt:lpstr>Полуобъемные изображения</vt:lpstr>
      <vt:lpstr>«Уголки» и «мешочки»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Аппликация из цветных салфеток</vt:lpstr>
      <vt:lpstr>Обрывание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Цветные бумажные салфетка</dc:title>
  <dc:creator>User</dc:creator>
  <cp:lastModifiedBy>User</cp:lastModifiedBy>
  <cp:revision>27</cp:revision>
  <dcterms:created xsi:type="dcterms:W3CDTF">2016-05-05T11:16:21Z</dcterms:created>
  <dcterms:modified xsi:type="dcterms:W3CDTF">2018-12-11T08:42:41Z</dcterms:modified>
</cp:coreProperties>
</file>