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76" r:id="rId3"/>
    <p:sldId id="256" r:id="rId4"/>
    <p:sldId id="257" r:id="rId5"/>
    <p:sldId id="259" r:id="rId6"/>
    <p:sldId id="260" r:id="rId7"/>
    <p:sldId id="261" r:id="rId8"/>
    <p:sldId id="269" r:id="rId9"/>
    <p:sldId id="271" r:id="rId10"/>
    <p:sldId id="277" r:id="rId11"/>
    <p:sldId id="264" r:id="rId12"/>
    <p:sldId id="263" r:id="rId13"/>
    <p:sldId id="266" r:id="rId14"/>
    <p:sldId id="265" r:id="rId15"/>
    <p:sldId id="270" r:id="rId16"/>
    <p:sldId id="272" r:id="rId17"/>
    <p:sldId id="273" r:id="rId18"/>
    <p:sldId id="274" r:id="rId19"/>
    <p:sldId id="268" r:id="rId20"/>
    <p:sldId id="267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>
        <p:scale>
          <a:sx n="99" d="100"/>
          <a:sy n="99" d="100"/>
        </p:scale>
        <p:origin x="-12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2053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 ногу со временем: изучаем ФГОС  ДО»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«ФГОС – ориентир развития системы дошкольного образования РФ. Развивающая предметно-пространственная среда.»</a:t>
            </a:r>
          </a:p>
          <a:p>
            <a:pPr algn="r"/>
            <a:endParaRPr lang="ru-RU" sz="28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ru-RU" sz="2000" b="1" i="1" smtClean="0">
                <a:solidFill>
                  <a:srgbClr val="002060"/>
                </a:solidFill>
              </a:rPr>
              <a:t>Выполнили: Васильева </a:t>
            </a:r>
            <a:r>
              <a:rPr lang="ru-RU" sz="2000" b="1" i="1" dirty="0" smtClean="0">
                <a:solidFill>
                  <a:srgbClr val="002060"/>
                </a:solidFill>
              </a:rPr>
              <a:t>Елена Николаевна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002060"/>
                </a:solidFill>
              </a:rPr>
              <a:t>Моторикова</a:t>
            </a:r>
            <a:r>
              <a:rPr lang="ru-RU" sz="2000" b="1" i="1" dirty="0" smtClean="0">
                <a:solidFill>
                  <a:srgbClr val="002060"/>
                </a:solidFill>
              </a:rPr>
              <a:t> Елена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60475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40632"/>
            <a:ext cx="10018713" cy="974557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ринципы при </a:t>
            </a:r>
            <a:r>
              <a:rPr lang="ru-RU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формировании предметно-пространственной среды </a:t>
            </a:r>
            <a:r>
              <a:rPr lang="ru-R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рекомендованные </a:t>
            </a:r>
            <a:r>
              <a:rPr lang="ru-RU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ФГОС:</a:t>
            </a:r>
            <a:br>
              <a:rPr lang="ru-RU" sz="28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679" y="1006641"/>
            <a:ext cx="10018713" cy="6188243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принцип дистанции позиции при взаимодействии;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принцип активности самостоятельности, творчества;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принцип стабильности – динамичности развивающей среды;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принцип комплексирования и гибкого зонирования;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-принцип сочетания привычных и неординарных элементов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эстетическойорганизации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среды);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принцип открытости и закрытости (природе, культуре, Я - образ);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гендерный принцип реализует возможность для девочек и мальчиков проявлять свои склонности в соответствии с общественными нормами;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принцип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эмоциогенности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среды, индивидуальной комфортности и эмоционального благополучия каждого ребёнка и взрослого.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11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Требования ФГОС к развивающей предметно- развивающей среде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● </a:t>
            </a:r>
            <a:r>
              <a:rPr lang="ru-RU" b="1" dirty="0" smtClean="0"/>
              <a:t>реализация </a:t>
            </a:r>
            <a:r>
              <a:rPr lang="ru-RU" b="1" dirty="0"/>
              <a:t>различных образовательных программ, используемых в образовательном процессе;</a:t>
            </a:r>
          </a:p>
          <a:p>
            <a:pPr marL="0" indent="0">
              <a:buNone/>
            </a:pPr>
            <a:r>
              <a:rPr lang="ru-RU" b="1" dirty="0"/>
              <a:t>● в случае организации инклюзивного образования необходимые для него условия;</a:t>
            </a:r>
          </a:p>
          <a:p>
            <a:pPr marL="0" indent="0">
              <a:buNone/>
            </a:pPr>
            <a:r>
              <a:rPr lang="ru-RU" b="1" dirty="0"/>
              <a:t>● учёт национально-культурных, климатических условий, в которых осуществляется образовательный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19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82842"/>
            <a:ext cx="10018713" cy="51495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    </a:t>
            </a:r>
            <a:r>
              <a:rPr lang="ru-RU" dirty="0" smtClean="0"/>
              <a:t>Организации </a:t>
            </a:r>
            <a:r>
              <a:rPr lang="ru-RU" dirty="0"/>
              <a:t>(группы) должна быть содержательно насыщенной, трансформируемой, полифункциональной, вариативной, доступной и безопасной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 </a:t>
            </a:r>
            <a:r>
              <a:rPr lang="ru-RU" sz="3200" b="1" i="1" dirty="0"/>
              <a:t>Насыщенность среды </a:t>
            </a:r>
            <a:r>
              <a:rPr lang="ru-RU" dirty="0"/>
              <a:t>должна соответствовать возрастным возможностям </a:t>
            </a:r>
            <a:r>
              <a:rPr lang="ru-RU" dirty="0" smtClean="0"/>
              <a:t>  детей </a:t>
            </a:r>
            <a:r>
              <a:rPr lang="ru-RU" dirty="0"/>
              <a:t>и содержанию </a:t>
            </a:r>
            <a:r>
              <a:rPr lang="ru-RU" dirty="0" smtClean="0"/>
              <a:t>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198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Транспортируемость </a:t>
            </a:r>
            <a:r>
              <a:rPr lang="ru-RU" dirty="0"/>
              <a:t>       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09010"/>
            <a:ext cx="10018713" cy="4070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пространства </a:t>
            </a:r>
            <a:r>
              <a:rPr lang="ru-RU" dirty="0"/>
              <a:t>предполагает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b="1" i="1" dirty="0" smtClean="0"/>
              <a:t>                                  </a:t>
            </a:r>
            <a:r>
              <a:rPr lang="ru-RU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Полифункциональность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dirty="0"/>
              <a:t>возможность разнообразного использования различных составляющих предметной среды, например детской мебели, матов, мягких модулей, ширм и т. д.;  </a:t>
            </a:r>
          </a:p>
        </p:txBody>
      </p:sp>
    </p:spTree>
    <p:extLst>
      <p:ext uri="{BB962C8B-B14F-4D97-AF65-F5344CB8AC3E}">
        <p14:creationId xmlns:p14="http://schemas.microsoft.com/office/powerpoint/2010/main" val="537950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596" y="541421"/>
            <a:ext cx="10018713" cy="1752599"/>
          </a:xfrm>
        </p:spPr>
        <p:txBody>
          <a:bodyPr>
            <a:normAutofit/>
          </a:bodyPr>
          <a:lstStyle/>
          <a:p>
            <a:r>
              <a:rPr lang="ru-RU" dirty="0"/>
              <a:t>          </a:t>
            </a:r>
            <a:r>
              <a:rPr lang="ru-RU" sz="31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Вариативность среды предполагает:</a:t>
            </a:r>
            <a:b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2279" y="2294020"/>
            <a:ext cx="10018713" cy="423912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●   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 наличие в Организации (группе) различных пространств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</a:p>
          <a:p>
            <a:pPr marL="0" indent="0">
              <a:buNone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●     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14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690" y="120316"/>
            <a:ext cx="10018713" cy="394635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Доступность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 доступность для воспитанников, в том числе детей с ОВЗ и детей-инвалидов, всех помещений Организации, где осуществляется образовательный процесс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  свободный доступ воспитанников, в том числе детей с ОВЗ и детей-инвалидов, посещающих Организацию (группу), к играм, игрушкам, материалам, пособиям, обеспечивающим все основные виды детской активности.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814011"/>
            <a:ext cx="10018713" cy="2791326"/>
          </a:xfrm>
        </p:spPr>
        <p:txBody>
          <a:bodyPr>
            <a:normAutofit/>
          </a:bodyPr>
          <a:lstStyle/>
          <a:p>
            <a:endParaRPr lang="ru-RU" sz="3200" b="1" dirty="0" smtClean="0"/>
          </a:p>
          <a:p>
            <a:pPr marL="0" indent="0">
              <a:buNone/>
            </a:pPr>
            <a:r>
              <a:rPr lang="ru-RU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Безопасность</a:t>
            </a:r>
            <a:endParaRPr lang="ru-RU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предполагает </a:t>
            </a:r>
            <a:r>
              <a:rPr lang="ru-RU" sz="2600" b="1" dirty="0">
                <a:latin typeface="Calibri" panose="020F0502020204030204" pitchFamily="34" charset="0"/>
                <a:cs typeface="Calibri" panose="020F0502020204030204" pitchFamily="34" charset="0"/>
              </a:rPr>
              <a:t>соответствие всех её элементов требованиям по обеспечению надёжности и безопасности их использования.</a:t>
            </a:r>
          </a:p>
          <a:p>
            <a:pPr marL="0" indent="0">
              <a:buNone/>
            </a:pP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608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957" y="96253"/>
            <a:ext cx="10018713" cy="1752599"/>
          </a:xfrm>
        </p:spPr>
        <p:txBody>
          <a:bodyPr>
            <a:normAutofit/>
          </a:bodyPr>
          <a:lstStyle/>
          <a:p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Функции предметно-пространственной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956" y="1945105"/>
            <a:ext cx="10018713" cy="449179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b="1" dirty="0"/>
              <a:t>Информационная – каждый предмет несет определенные сведения об окружающем мире, становится средством передачи социального опыта.</a:t>
            </a:r>
          </a:p>
          <a:p>
            <a:pPr>
              <a:lnSpc>
                <a:spcPct val="80000"/>
              </a:lnSpc>
            </a:pPr>
            <a:endParaRPr lang="ru-RU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b="1" dirty="0"/>
              <a:t>Стимулирующая – должна быть мобильной и динамичной. В ее организации педагогу необходимо учитывать «зону ближайшего развития», возрастные, индивидуальные особенности ребенка, его потребности, стремления и способности.</a:t>
            </a:r>
          </a:p>
          <a:p>
            <a:pPr>
              <a:lnSpc>
                <a:spcPct val="80000"/>
              </a:lnSpc>
            </a:pPr>
            <a:endParaRPr lang="ru-RU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b="1" dirty="0"/>
              <a:t>Развивающая – сочетание традиционных и новых, необычных компонентов, что обеспечивает преемственность развития деятельности от простых ее форм к более сложным.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7792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3017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Предметно – развивающая среда в детском саду должна: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08485"/>
            <a:ext cx="10018713" cy="40827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/>
              <a:t>Иметь привлекательный вид;</a:t>
            </a:r>
          </a:p>
          <a:p>
            <a:pPr>
              <a:lnSpc>
                <a:spcPct val="90000"/>
              </a:lnSpc>
            </a:pPr>
            <a:r>
              <a:rPr lang="ru-RU" b="1" dirty="0"/>
              <a:t>Выступать в роли естественного фона жизни ребенка;</a:t>
            </a:r>
          </a:p>
          <a:p>
            <a:pPr>
              <a:lnSpc>
                <a:spcPct val="90000"/>
              </a:lnSpc>
            </a:pPr>
            <a:r>
              <a:rPr lang="ru-RU" b="1" dirty="0"/>
              <a:t>Снимать утомляемость;</a:t>
            </a:r>
          </a:p>
          <a:p>
            <a:pPr>
              <a:lnSpc>
                <a:spcPct val="90000"/>
              </a:lnSpc>
            </a:pPr>
            <a:r>
              <a:rPr lang="ru-RU" b="1" dirty="0"/>
              <a:t>Положительно влиять на эмоциональное состояние;</a:t>
            </a:r>
          </a:p>
          <a:p>
            <a:pPr>
              <a:lnSpc>
                <a:spcPct val="90000"/>
              </a:lnSpc>
            </a:pPr>
            <a:r>
              <a:rPr lang="ru-RU" b="1" dirty="0"/>
              <a:t>Помогать ребенку индивидуально познавать окружающий мир;</a:t>
            </a:r>
          </a:p>
          <a:p>
            <a:pPr>
              <a:lnSpc>
                <a:spcPct val="90000"/>
              </a:lnSpc>
            </a:pPr>
            <a:r>
              <a:rPr lang="ru-RU" b="1" dirty="0"/>
              <a:t>Давать возможность ребенку заниматься самостоятельной деятельностью.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714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74558"/>
          </a:xfrm>
        </p:spPr>
        <p:txBody>
          <a:bodyPr/>
          <a:lstStyle/>
          <a:p>
            <a:r>
              <a:rPr lang="ru-RU" b="1" dirty="0"/>
              <a:t>Показатели оценки развивающей среды: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732550"/>
            <a:ext cx="10018713" cy="4756485"/>
          </a:xfrm>
        </p:spPr>
        <p:txBody>
          <a:bodyPr/>
          <a:lstStyle/>
          <a:p>
            <a:r>
              <a:rPr lang="ru-RU" sz="2800" b="1" dirty="0"/>
              <a:t>Положительное эмоциональное ощущение ребенка в группе;</a:t>
            </a:r>
          </a:p>
          <a:p>
            <a:r>
              <a:rPr lang="ru-RU" sz="2800" b="1" dirty="0"/>
              <a:t>Отсутствие конфликтов среди детей;</a:t>
            </a:r>
          </a:p>
          <a:p>
            <a:r>
              <a:rPr lang="ru-RU" sz="2800" b="1" dirty="0"/>
              <a:t>Наличие продуктов детской деятельности;</a:t>
            </a:r>
          </a:p>
          <a:p>
            <a:r>
              <a:rPr lang="ru-RU" sz="2800" b="1" dirty="0"/>
              <a:t>Динамика развития ребенка;</a:t>
            </a:r>
          </a:p>
          <a:p>
            <a:r>
              <a:rPr lang="ru-RU" sz="2800" b="1" dirty="0"/>
              <a:t>Невысокий уровень шума.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453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532" y="661738"/>
            <a:ext cx="10018713" cy="4692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 педагога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79885"/>
            <a:ext cx="10018713" cy="43113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/>
              <a:t>Функция педагога заключается в том, чтобы, используя предметно - развивающую среду и ее средства, помочь ребенку обнаружить в себе и развивать то, что присуще ребенку. Поэтому особое внимание   в детском саду уделяется конструированию среды, в которой происходит  обучение и саморазвитие творческой активности дошкольника.</a:t>
            </a:r>
          </a:p>
          <a:p>
            <a:pPr>
              <a:lnSpc>
                <a:spcPct val="90000"/>
              </a:lnSpc>
            </a:pPr>
            <a:r>
              <a:rPr lang="ru-RU" b="1" dirty="0"/>
              <a:t>Цель воспитателя: сконструировать многоуровневую </a:t>
            </a:r>
            <a:r>
              <a:rPr lang="ru-RU" b="1" dirty="0" err="1"/>
              <a:t>многофукциональную</a:t>
            </a:r>
            <a:r>
              <a:rPr lang="ru-RU" b="1" dirty="0"/>
              <a:t> предметно – развивающую среду для осуществления процесса развития творческой личности воспитанника на каждом из этапов его развития в дошкольном учреждении.</a:t>
            </a:r>
          </a:p>
        </p:txBody>
      </p:sp>
    </p:spTree>
    <p:extLst>
      <p:ext uri="{BB962C8B-B14F-4D97-AF65-F5344CB8AC3E}">
        <p14:creationId xmlns:p14="http://schemas.microsoft.com/office/powerpoint/2010/main" val="166012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9463" y="252663"/>
            <a:ext cx="8574622" cy="212959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Цель: 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компетенций педагога в соответствии с требованиями ФГОС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96054" y="2671011"/>
            <a:ext cx="8441441" cy="350118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lvl="0" algn="l"/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Изучить нормативно-правовые документы ФГОС.</a:t>
            </a:r>
          </a:p>
          <a:p>
            <a:pPr lvl="0" algn="l"/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Раскрыть системную направленность ФГОС ДО.</a:t>
            </a:r>
          </a:p>
          <a:p>
            <a:pPr lvl="0" algn="l"/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Создание   развивающей предметно-пространственной среды ДОУ.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026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20317"/>
            <a:ext cx="10018713" cy="146785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Создавая предметно-развивающую среду необходимо помнить: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41621"/>
            <a:ext cx="10018713" cy="471637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Среда должна выполнять образовательную, развивающую, воспитывающую, стимулирующую, организованную, коммуникативную функции. Но самое главное – она должна работать на развитие самостоятельности и самодеятельности ребенка.</a:t>
            </a:r>
          </a:p>
          <a:p>
            <a:r>
              <a:rPr lang="ru-RU" dirty="0"/>
              <a:t>2. Необходимо гибкое и вариативное использование пространства. Среда должна служить удовлетворению потребностей и интересов ребенка.</a:t>
            </a:r>
          </a:p>
          <a:p>
            <a:r>
              <a:rPr lang="ru-RU" dirty="0"/>
              <a:t>3. Форма и дизайн предметов ориентирована на безопасность и возраст детей.</a:t>
            </a:r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При создании развивающего пространства в групповом помещении необходимо учитывать ведущую роль игровой деятельности.</a:t>
            </a:r>
          </a:p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/>
              <a:t>Предметно-развивающая среда группы должна меняться в зависимости от возрастных особенностей детей, периода обучения, 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458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7899" y="1239253"/>
            <a:ext cx="10427788" cy="519764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</a:rPr>
              <a:t>Таким образом, развивающая среда – это организованное социокультурное и педагогическое пространство, в рамках которого структурируются несколько взаимосвязанных подпространств, создающих наиболее благоприятные условия для развития и саморазвития каждого включенного в нее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субъекта.</a:t>
            </a:r>
          </a:p>
          <a:p>
            <a:pPr algn="just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1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1482" y="96253"/>
            <a:ext cx="8446171" cy="1892521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Основные 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принципы ФГОС ДО: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7735" y="1383632"/>
            <a:ext cx="8253664" cy="468028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000" dirty="0" smtClean="0"/>
              <a:t>●</a:t>
            </a:r>
            <a:r>
              <a:rPr lang="ru-RU" sz="8000" dirty="0"/>
              <a:t>  поддержки разнообразия детства</a:t>
            </a:r>
            <a:r>
              <a:rPr lang="ru-RU" sz="8000" dirty="0" smtClean="0"/>
              <a:t>;</a:t>
            </a:r>
            <a:endParaRPr lang="ru-RU" sz="8000" dirty="0"/>
          </a:p>
          <a:p>
            <a:pPr algn="l"/>
            <a:r>
              <a:rPr lang="ru-RU" sz="8000" dirty="0" smtClean="0"/>
              <a:t>●</a:t>
            </a:r>
            <a:r>
              <a:rPr lang="ru-RU" sz="8000" dirty="0"/>
              <a:t>       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pPr algn="l"/>
            <a:r>
              <a:rPr lang="ru-RU" sz="8000" dirty="0"/>
              <a:t>●  </a:t>
            </a:r>
            <a:r>
              <a:rPr lang="ru-RU" sz="8000" b="1" dirty="0"/>
              <a:t>          </a:t>
            </a:r>
            <a:r>
              <a:rPr lang="ru-RU" sz="8000" dirty="0"/>
              <a:t>создания благоприятной социальной ситуации развития каждого ребёнка в соответствии с его возрастными и индивидуальными особенностями</a:t>
            </a:r>
          </a:p>
          <a:p>
            <a:pPr algn="l"/>
            <a:r>
              <a:rPr lang="ru-RU" sz="8000" dirty="0"/>
              <a:t>и   склонностями</a:t>
            </a:r>
            <a:r>
              <a:rPr lang="ru-RU" sz="8000" dirty="0" smtClean="0"/>
              <a:t>;</a:t>
            </a:r>
            <a:endParaRPr lang="ru-RU" sz="8000" dirty="0"/>
          </a:p>
          <a:p>
            <a:pPr algn="l"/>
            <a:r>
              <a:rPr lang="ru-RU" sz="8000" dirty="0"/>
              <a:t>●    содействия и сотрудничества детей и взрослых в процессе развития детей и их взаимодействия с людьми, культурой и окружающим миром</a:t>
            </a:r>
            <a:r>
              <a:rPr lang="ru-RU" sz="8000" dirty="0" smtClean="0"/>
              <a:t>;</a:t>
            </a:r>
            <a:endParaRPr lang="ru-RU" sz="8000" dirty="0"/>
          </a:p>
          <a:p>
            <a:pPr algn="l"/>
            <a:r>
              <a:rPr lang="ru-RU" sz="8000" dirty="0"/>
              <a:t>●     приобщения детей к социокультурным нормам, традициям семьи, общества и государства;</a:t>
            </a:r>
          </a:p>
          <a:p>
            <a:pPr algn="l"/>
            <a:r>
              <a:rPr lang="ru-RU" sz="8000" dirty="0"/>
              <a:t>●    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pPr algn="l"/>
            <a:r>
              <a:rPr lang="ru-RU" sz="8000" dirty="0"/>
              <a:t>●  учёта этнокультурной и социальной ситуации развития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40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164" y="192506"/>
            <a:ext cx="10018713" cy="1540041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Цели: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910" y="2839453"/>
            <a:ext cx="9921627" cy="23742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4400" dirty="0"/>
          </a:p>
          <a:p>
            <a:r>
              <a:rPr lang="ru-RU" sz="4400" dirty="0"/>
              <a:t> 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bg2">
                    <a:lumMod val="10000"/>
                  </a:schemeClr>
                </a:solidFill>
              </a:rPr>
              <a:t>●      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bg2">
                    <a:lumMod val="10000"/>
                  </a:schemeClr>
                </a:solidFill>
              </a:rPr>
              <a:t>●</a:t>
            </a:r>
            <a:r>
              <a:rPr lang="ru-RU" sz="112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ru-RU" sz="11200" dirty="0">
                <a:solidFill>
                  <a:schemeClr val="bg2">
                    <a:lumMod val="10000"/>
                  </a:schemeClr>
                </a:solidFill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bg2">
                    <a:lumMod val="10000"/>
                  </a:schemeClr>
                </a:solidFill>
              </a:rPr>
              <a:t>●       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r>
              <a:rPr lang="ru-RU" sz="4400" dirty="0"/>
              <a:t> </a:t>
            </a:r>
          </a:p>
          <a:p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93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6026" y="2101515"/>
            <a:ext cx="10018713" cy="4576011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охраны и укрепления физического и психического здоровья детей (в том числе их эмоционального благополучия);</a:t>
            </a:r>
            <a:endParaRPr lang="ru-RU" sz="2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●        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  <a:endParaRPr lang="ru-RU" sz="2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● 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  <a:endParaRPr lang="ru-RU" sz="2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2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области: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 социально‑коммуникативное развитие;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 познавательное развитие;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 речевое развитие;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 художественно‑эстетическое развитие;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 физическое развитие.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07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спекты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социальной ситуации развития ребенка дошкольного возраста:</a:t>
            </a:r>
            <a:b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       </a:t>
            </a:r>
            <a:r>
              <a:rPr lang="ru-RU" sz="2800" b="1" dirty="0"/>
              <a:t>    1       Предметно-пространственная развивающая образовательная среда;</a:t>
            </a:r>
          </a:p>
          <a:p>
            <a:pPr marL="0" indent="0">
              <a:buNone/>
            </a:pPr>
            <a:r>
              <a:rPr lang="ru-RU" sz="2800" b="1" dirty="0"/>
              <a:t>               2    Характер взаимодействия со взрослыми;</a:t>
            </a:r>
          </a:p>
          <a:p>
            <a:pPr marL="0" indent="0">
              <a:buNone/>
            </a:pPr>
            <a:r>
              <a:rPr lang="ru-RU" sz="2800" b="1" dirty="0"/>
              <a:t>               3   Характер взаимодействия с другими детьми;</a:t>
            </a:r>
          </a:p>
          <a:p>
            <a:pPr marL="0" indent="0">
              <a:buNone/>
            </a:pPr>
            <a:r>
              <a:rPr lang="ru-RU" sz="2800" b="1" dirty="0"/>
              <a:t>                4   Система отношений ребенка к миру, к другим людям, к самому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10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Понятие предметно-развивающая </a:t>
            </a:r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среда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«</a:t>
            </a:r>
            <a:r>
              <a:rPr lang="ru-RU" b="1" dirty="0"/>
              <a:t>система материальных объектов деятельности ребенка, функционально моделирующая содержание его духовного и физического развития»</a:t>
            </a:r>
          </a:p>
          <a:p>
            <a:r>
              <a:rPr lang="ru-RU" b="1" dirty="0" smtClean="0"/>
              <a:t>                                                                                  (</a:t>
            </a:r>
            <a:r>
              <a:rPr lang="ru-RU" b="1" dirty="0"/>
              <a:t>С. Л. Новоселова</a:t>
            </a:r>
            <a:r>
              <a:rPr lang="ru-RU" b="1" dirty="0" smtClean="0"/>
              <a:t>).</a:t>
            </a:r>
          </a:p>
          <a:p>
            <a:endParaRPr lang="ru-RU" b="1" dirty="0"/>
          </a:p>
          <a:p>
            <a:pPr marL="285750" lvl="2"/>
            <a:r>
              <a:rPr lang="ru-RU" sz="2400" b="1" dirty="0"/>
              <a:t>В </a:t>
            </a:r>
            <a:r>
              <a:rPr lang="ru-RU" sz="2400" b="1" i="1" dirty="0"/>
              <a:t>дошкольной педагогике</a:t>
            </a:r>
            <a:r>
              <a:rPr lang="ru-RU" sz="2400" b="1" dirty="0"/>
              <a:t> под термином </a:t>
            </a:r>
            <a:r>
              <a:rPr lang="ru-RU" sz="2400" b="1" i="1" dirty="0"/>
              <a:t>«развивающая среда»</a:t>
            </a:r>
            <a:r>
              <a:rPr lang="ru-RU" sz="2400" b="1" dirty="0"/>
              <a:t> понимается «комплекс материально-технических, санитарно-гигиенических, эргономических, эстетических, психолого-педагогических условий, обеспечивающих организацию жизни детей и взрослых».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47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создания развивающей среды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671011"/>
            <a:ext cx="10018713" cy="3120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i="1" dirty="0"/>
              <a:t>Цель создания развивающей среды</a:t>
            </a:r>
            <a:r>
              <a:rPr lang="ru-RU" sz="2800" b="1" dirty="0"/>
              <a:t> в дошкольном образовательном учреждении — </a:t>
            </a:r>
            <a:r>
              <a:rPr lang="ru-RU" sz="2800" b="1" i="1" dirty="0"/>
              <a:t>обеспечение жизненно важных потребностей формирующейся личности: витальных, социальных, духовных. </a:t>
            </a:r>
            <a:r>
              <a:rPr lang="ru-RU" sz="2800" b="1" dirty="0"/>
              <a:t>Развивающая среда выступает в роли стимулятора, движущей силы в целостном процессе становления личности ребенка, она обогащает личностное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058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318</TotalTime>
  <Words>771</Words>
  <Application>Microsoft Office PowerPoint</Application>
  <PresentationFormat>Произвольный</PresentationFormat>
  <Paragraphs>112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Параллакс</vt:lpstr>
      <vt:lpstr>«В ногу со временем: изучаем ФГОС  ДО»</vt:lpstr>
      <vt:lpstr>Цель:  Приобретение профессиональных компетенций педагога в соответствии с требованиями ФГОС </vt:lpstr>
      <vt:lpstr>Основные принципы ФГОС ДО: </vt:lpstr>
      <vt:lpstr>Цели:</vt:lpstr>
      <vt:lpstr>Задачи:</vt:lpstr>
      <vt:lpstr>Образовательные области:</vt:lpstr>
      <vt:lpstr>Аспекты социальной ситуации развития ребенка дошкольного возраста: </vt:lpstr>
      <vt:lpstr>Понятие предметно-развивающая среда</vt:lpstr>
      <vt:lpstr>Цель создания развивающей среды</vt:lpstr>
      <vt:lpstr>Принципы при формировании предметно-пространственной среды рекомендованные ФГОС: </vt:lpstr>
      <vt:lpstr>Требования ФГОС к развивающей предметно- развивающей среде </vt:lpstr>
      <vt:lpstr>Развивающая предметно-пространственная среда </vt:lpstr>
      <vt:lpstr>Транспортируемость          </vt:lpstr>
      <vt:lpstr>           Вариативность среды предполагает: </vt:lpstr>
      <vt:lpstr>     Доступность    доступность для воспитанников, в том числе детей с ОВЗ и детей-инвалидов, всех помещений Организации, где осуществляется образовательный процесс;    свободный доступ воспитанников, в том числе детей с ОВЗ и детей-инвалидов, посещающих Организацию (группу), к играм, игрушкам, материалам, пособиям, обеспечивающим все основные виды детской активности.</vt:lpstr>
      <vt:lpstr>Функции предметно-пространственной среды</vt:lpstr>
      <vt:lpstr>Предметно – развивающая среда в детском саду должна:</vt:lpstr>
      <vt:lpstr>Показатели оценки развивающей среды:</vt:lpstr>
      <vt:lpstr>Функции педагога</vt:lpstr>
      <vt:lpstr> Создавая предметно-развивающую среду необходимо помнить: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Босс</cp:lastModifiedBy>
  <cp:revision>29</cp:revision>
  <dcterms:created xsi:type="dcterms:W3CDTF">2013-12-16T19:12:19Z</dcterms:created>
  <dcterms:modified xsi:type="dcterms:W3CDTF">2021-03-30T16:29:23Z</dcterms:modified>
</cp:coreProperties>
</file>