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007635"/>
    <a:srgbClr val="00A249"/>
    <a:srgbClr val="DBD600"/>
    <a:srgbClr val="CC0000"/>
    <a:srgbClr val="B05408"/>
    <a:srgbClr val="B845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C1793-49AE-42E7-83DF-395A79B6534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8FC6D5-E966-4292-8D4B-C466C405A0A0}">
      <dgm:prSet phldrT="[Текст]" custT="1"/>
      <dgm:spPr/>
      <dgm:t>
        <a:bodyPr/>
        <a:lstStyle/>
        <a:p>
          <a:r>
            <a:rPr lang="ru-RU" sz="2800" b="0" i="0" dirty="0" smtClean="0"/>
            <a:t>Развивать наблюдательность, умение видеть характерные признаки окружающих объектов, сравнивать их между собой.</a:t>
          </a:r>
          <a:endParaRPr lang="ru-RU" sz="2800" dirty="0"/>
        </a:p>
      </dgm:t>
    </dgm:pt>
    <dgm:pt modelId="{02694FDF-DE13-484B-B862-B93299DCF521}" type="parTrans" cxnId="{98D0E4D0-0779-42A8-A730-93DCA291CE5D}">
      <dgm:prSet/>
      <dgm:spPr/>
      <dgm:t>
        <a:bodyPr/>
        <a:lstStyle/>
        <a:p>
          <a:endParaRPr lang="ru-RU"/>
        </a:p>
      </dgm:t>
    </dgm:pt>
    <dgm:pt modelId="{4CFB3CC4-5C14-4F54-A03A-1011D0EF7F97}" type="sibTrans" cxnId="{98D0E4D0-0779-42A8-A730-93DCA291CE5D}">
      <dgm:prSet/>
      <dgm:spPr/>
      <dgm:t>
        <a:bodyPr/>
        <a:lstStyle/>
        <a:p>
          <a:endParaRPr lang="ru-RU"/>
        </a:p>
      </dgm:t>
    </dgm:pt>
    <dgm:pt modelId="{A1A9DB99-256B-4D7C-BFFF-91422A0A5CD1}">
      <dgm:prSet phldrT="[Текст]" custT="1"/>
      <dgm:spPr/>
      <dgm:t>
        <a:bodyPr/>
        <a:lstStyle/>
        <a:p>
          <a:r>
            <a:rPr lang="ru-RU" sz="2400" b="0" i="0" dirty="0" smtClean="0"/>
            <a:t>Развивать воображение и творчество, способности к изобразительной и </a:t>
          </a:r>
          <a:r>
            <a:rPr lang="ru-RU" sz="2400" b="0" i="0" dirty="0" err="1" smtClean="0"/>
            <a:t>дизайн-деятельности</a:t>
          </a:r>
          <a:r>
            <a:rPr lang="ru-RU" sz="2400" b="0" i="0" dirty="0" smtClean="0"/>
            <a:t>, воспитывая чувство цвета, формы, композиции.</a:t>
          </a:r>
          <a:endParaRPr lang="ru-RU" sz="2400" dirty="0"/>
        </a:p>
      </dgm:t>
    </dgm:pt>
    <dgm:pt modelId="{C0817414-D790-4E90-AC60-4106D5EF43A7}" type="parTrans" cxnId="{4EB5F05B-9DCC-4650-8ACB-97959096F242}">
      <dgm:prSet/>
      <dgm:spPr/>
      <dgm:t>
        <a:bodyPr/>
        <a:lstStyle/>
        <a:p>
          <a:endParaRPr lang="ru-RU"/>
        </a:p>
      </dgm:t>
    </dgm:pt>
    <dgm:pt modelId="{94DA3E25-FF22-43F3-B976-43B5A6233FE0}" type="sibTrans" cxnId="{4EB5F05B-9DCC-4650-8ACB-97959096F242}">
      <dgm:prSet/>
      <dgm:spPr/>
      <dgm:t>
        <a:bodyPr/>
        <a:lstStyle/>
        <a:p>
          <a:endParaRPr lang="ru-RU"/>
        </a:p>
      </dgm:t>
    </dgm:pt>
    <dgm:pt modelId="{BE1FEFC2-B3D7-4891-ABBD-3C4C5524D612}">
      <dgm:prSet phldrT="[Текст]" custT="1"/>
      <dgm:spPr/>
      <dgm:t>
        <a:bodyPr/>
        <a:lstStyle/>
        <a:p>
          <a:endParaRPr lang="ru-RU" sz="2400" b="0" i="0" dirty="0" smtClean="0"/>
        </a:p>
        <a:p>
          <a:r>
            <a:rPr lang="ru-RU" sz="2400" b="0" i="0" dirty="0" smtClean="0"/>
            <a:t>Упражнять в самостоятельном нахождении приемов изображения как в отдельных видах изобразительной деятельности (лепка, аппликация, рисование, так и при их интеграции)</a:t>
          </a:r>
          <a:endParaRPr lang="ru-RU" sz="2400" dirty="0"/>
        </a:p>
      </dgm:t>
    </dgm:pt>
    <dgm:pt modelId="{4F89D7EE-EF6C-48C4-99C9-9E74F89919D9}" type="parTrans" cxnId="{C01D5726-5E20-41C7-AA50-6A99C86370B8}">
      <dgm:prSet/>
      <dgm:spPr/>
      <dgm:t>
        <a:bodyPr/>
        <a:lstStyle/>
        <a:p>
          <a:endParaRPr lang="ru-RU"/>
        </a:p>
      </dgm:t>
    </dgm:pt>
    <dgm:pt modelId="{6C421560-A30C-4E1C-B529-A4EBF689F8CC}" type="sibTrans" cxnId="{C01D5726-5E20-41C7-AA50-6A99C86370B8}">
      <dgm:prSet/>
      <dgm:spPr/>
      <dgm:t>
        <a:bodyPr/>
        <a:lstStyle/>
        <a:p>
          <a:endParaRPr lang="ru-RU"/>
        </a:p>
      </dgm:t>
    </dgm:pt>
    <dgm:pt modelId="{6516D405-15E9-43E6-A9ED-4EE59D7427D2}" type="pres">
      <dgm:prSet presAssocID="{C19C1793-49AE-42E7-83DF-395A79B653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4586B4-4D3E-4078-962F-EE3A55E72566}" type="pres">
      <dgm:prSet presAssocID="{F38FC6D5-E966-4292-8D4B-C466C405A0A0}" presName="circle1" presStyleLbl="node1" presStyleIdx="0" presStyleCnt="3"/>
      <dgm:spPr/>
    </dgm:pt>
    <dgm:pt modelId="{7D2B7F81-90CA-49F4-80DE-08D1EBC85BC8}" type="pres">
      <dgm:prSet presAssocID="{F38FC6D5-E966-4292-8D4B-C466C405A0A0}" presName="space" presStyleCnt="0"/>
      <dgm:spPr/>
    </dgm:pt>
    <dgm:pt modelId="{A17E5588-B8CC-489C-9AD7-E0C38C048685}" type="pres">
      <dgm:prSet presAssocID="{F38FC6D5-E966-4292-8D4B-C466C405A0A0}" presName="rect1" presStyleLbl="alignAcc1" presStyleIdx="0" presStyleCnt="3"/>
      <dgm:spPr/>
      <dgm:t>
        <a:bodyPr/>
        <a:lstStyle/>
        <a:p>
          <a:endParaRPr lang="ru-RU"/>
        </a:p>
      </dgm:t>
    </dgm:pt>
    <dgm:pt modelId="{0AA740EE-316B-476C-B339-19AB58C5B4C0}" type="pres">
      <dgm:prSet presAssocID="{A1A9DB99-256B-4D7C-BFFF-91422A0A5CD1}" presName="vertSpace2" presStyleLbl="node1" presStyleIdx="0" presStyleCnt="3"/>
      <dgm:spPr/>
    </dgm:pt>
    <dgm:pt modelId="{A0230B33-A6B5-4A82-A349-393357DC7F78}" type="pres">
      <dgm:prSet presAssocID="{A1A9DB99-256B-4D7C-BFFF-91422A0A5CD1}" presName="circle2" presStyleLbl="node1" presStyleIdx="1" presStyleCnt="3"/>
      <dgm:spPr/>
    </dgm:pt>
    <dgm:pt modelId="{39096ACF-2B6A-46A6-BA03-D652466A7962}" type="pres">
      <dgm:prSet presAssocID="{A1A9DB99-256B-4D7C-BFFF-91422A0A5CD1}" presName="rect2" presStyleLbl="alignAcc1" presStyleIdx="1" presStyleCnt="3" custScaleY="112500" custLinFactNeighborX="771" custLinFactNeighborY="6725"/>
      <dgm:spPr/>
      <dgm:t>
        <a:bodyPr/>
        <a:lstStyle/>
        <a:p>
          <a:endParaRPr lang="ru-RU"/>
        </a:p>
      </dgm:t>
    </dgm:pt>
    <dgm:pt modelId="{F56BD6EF-8ED3-4940-9C1D-0BE95A870785}" type="pres">
      <dgm:prSet presAssocID="{BE1FEFC2-B3D7-4891-ABBD-3C4C5524D612}" presName="vertSpace3" presStyleLbl="node1" presStyleIdx="1" presStyleCnt="3"/>
      <dgm:spPr/>
    </dgm:pt>
    <dgm:pt modelId="{F8FA9AAA-3AD5-4392-ABC2-3D16B71C62CE}" type="pres">
      <dgm:prSet presAssocID="{BE1FEFC2-B3D7-4891-ABBD-3C4C5524D612}" presName="circle3" presStyleLbl="node1" presStyleIdx="2" presStyleCnt="3"/>
      <dgm:spPr/>
    </dgm:pt>
    <dgm:pt modelId="{25B009DB-2AA1-45B7-8206-D5467D464FB0}" type="pres">
      <dgm:prSet presAssocID="{BE1FEFC2-B3D7-4891-ABBD-3C4C5524D612}" presName="rect3" presStyleLbl="alignAcc1" presStyleIdx="2" presStyleCnt="3" custScaleY="85448" custLinFactNeighborX="771" custLinFactNeighborY="2584"/>
      <dgm:spPr/>
      <dgm:t>
        <a:bodyPr/>
        <a:lstStyle/>
        <a:p>
          <a:endParaRPr lang="ru-RU"/>
        </a:p>
      </dgm:t>
    </dgm:pt>
    <dgm:pt modelId="{A5716D2F-8707-41C4-9961-C301B50F6072}" type="pres">
      <dgm:prSet presAssocID="{F38FC6D5-E966-4292-8D4B-C466C405A0A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DA6FB-2A58-42E2-9925-7D21F0FB94EE}" type="pres">
      <dgm:prSet presAssocID="{A1A9DB99-256B-4D7C-BFFF-91422A0A5CD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091CA-8495-4B24-99FB-3C186985AB98}" type="pres">
      <dgm:prSet presAssocID="{BE1FEFC2-B3D7-4891-ABBD-3C4C5524D61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1667D-B400-46B7-8978-FDCB1F385712}" type="presOf" srcId="{F38FC6D5-E966-4292-8D4B-C466C405A0A0}" destId="{A17E5588-B8CC-489C-9AD7-E0C38C048685}" srcOrd="0" destOrd="0" presId="urn:microsoft.com/office/officeart/2005/8/layout/target3"/>
    <dgm:cxn modelId="{41E6296C-5138-41AB-B010-B256227670D6}" type="presOf" srcId="{F38FC6D5-E966-4292-8D4B-C466C405A0A0}" destId="{A5716D2F-8707-41C4-9961-C301B50F6072}" srcOrd="1" destOrd="0" presId="urn:microsoft.com/office/officeart/2005/8/layout/target3"/>
    <dgm:cxn modelId="{2BA87476-FDCD-4F40-B295-20CA9225FD8C}" type="presOf" srcId="{A1A9DB99-256B-4D7C-BFFF-91422A0A5CD1}" destId="{4A4DA6FB-2A58-42E2-9925-7D21F0FB94EE}" srcOrd="1" destOrd="0" presId="urn:microsoft.com/office/officeart/2005/8/layout/target3"/>
    <dgm:cxn modelId="{98D0E4D0-0779-42A8-A730-93DCA291CE5D}" srcId="{C19C1793-49AE-42E7-83DF-395A79B6534F}" destId="{F38FC6D5-E966-4292-8D4B-C466C405A0A0}" srcOrd="0" destOrd="0" parTransId="{02694FDF-DE13-484B-B862-B93299DCF521}" sibTransId="{4CFB3CC4-5C14-4F54-A03A-1011D0EF7F97}"/>
    <dgm:cxn modelId="{4EB5F05B-9DCC-4650-8ACB-97959096F242}" srcId="{C19C1793-49AE-42E7-83DF-395A79B6534F}" destId="{A1A9DB99-256B-4D7C-BFFF-91422A0A5CD1}" srcOrd="1" destOrd="0" parTransId="{C0817414-D790-4E90-AC60-4106D5EF43A7}" sibTransId="{94DA3E25-FF22-43F3-B976-43B5A6233FE0}"/>
    <dgm:cxn modelId="{B82BE24E-B2B3-4803-88EA-71759CAFF34C}" type="presOf" srcId="{C19C1793-49AE-42E7-83DF-395A79B6534F}" destId="{6516D405-15E9-43E6-A9ED-4EE59D7427D2}" srcOrd="0" destOrd="0" presId="urn:microsoft.com/office/officeart/2005/8/layout/target3"/>
    <dgm:cxn modelId="{C01D5726-5E20-41C7-AA50-6A99C86370B8}" srcId="{C19C1793-49AE-42E7-83DF-395A79B6534F}" destId="{BE1FEFC2-B3D7-4891-ABBD-3C4C5524D612}" srcOrd="2" destOrd="0" parTransId="{4F89D7EE-EF6C-48C4-99C9-9E74F89919D9}" sibTransId="{6C421560-A30C-4E1C-B529-A4EBF689F8CC}"/>
    <dgm:cxn modelId="{BA62E2F5-BC71-48E3-86F5-A443D3E70178}" type="presOf" srcId="{BE1FEFC2-B3D7-4891-ABBD-3C4C5524D612}" destId="{0D3091CA-8495-4B24-99FB-3C186985AB98}" srcOrd="1" destOrd="0" presId="urn:microsoft.com/office/officeart/2005/8/layout/target3"/>
    <dgm:cxn modelId="{1CEAB5B4-4F21-4B4A-8CF4-56E01068A1A8}" type="presOf" srcId="{A1A9DB99-256B-4D7C-BFFF-91422A0A5CD1}" destId="{39096ACF-2B6A-46A6-BA03-D652466A7962}" srcOrd="0" destOrd="0" presId="urn:microsoft.com/office/officeart/2005/8/layout/target3"/>
    <dgm:cxn modelId="{34F77305-22F4-4223-A315-32CF3246527C}" type="presOf" srcId="{BE1FEFC2-B3D7-4891-ABBD-3C4C5524D612}" destId="{25B009DB-2AA1-45B7-8206-D5467D464FB0}" srcOrd="0" destOrd="0" presId="urn:microsoft.com/office/officeart/2005/8/layout/target3"/>
    <dgm:cxn modelId="{FB0CF0C5-645B-4D6F-9F1B-2CFDDC685343}" type="presParOf" srcId="{6516D405-15E9-43E6-A9ED-4EE59D7427D2}" destId="{D14586B4-4D3E-4078-962F-EE3A55E72566}" srcOrd="0" destOrd="0" presId="urn:microsoft.com/office/officeart/2005/8/layout/target3"/>
    <dgm:cxn modelId="{45F473F0-95A0-4C16-A0E8-4113621A2973}" type="presParOf" srcId="{6516D405-15E9-43E6-A9ED-4EE59D7427D2}" destId="{7D2B7F81-90CA-49F4-80DE-08D1EBC85BC8}" srcOrd="1" destOrd="0" presId="urn:microsoft.com/office/officeart/2005/8/layout/target3"/>
    <dgm:cxn modelId="{2BD15283-BD57-4EAB-82D9-90DF6A4063A9}" type="presParOf" srcId="{6516D405-15E9-43E6-A9ED-4EE59D7427D2}" destId="{A17E5588-B8CC-489C-9AD7-E0C38C048685}" srcOrd="2" destOrd="0" presId="urn:microsoft.com/office/officeart/2005/8/layout/target3"/>
    <dgm:cxn modelId="{8B68FB37-04D0-4DA8-B124-1F0F17ECFE91}" type="presParOf" srcId="{6516D405-15E9-43E6-A9ED-4EE59D7427D2}" destId="{0AA740EE-316B-476C-B339-19AB58C5B4C0}" srcOrd="3" destOrd="0" presId="urn:microsoft.com/office/officeart/2005/8/layout/target3"/>
    <dgm:cxn modelId="{2484A753-76E4-4C61-B26C-A08151007028}" type="presParOf" srcId="{6516D405-15E9-43E6-A9ED-4EE59D7427D2}" destId="{A0230B33-A6B5-4A82-A349-393357DC7F78}" srcOrd="4" destOrd="0" presId="urn:microsoft.com/office/officeart/2005/8/layout/target3"/>
    <dgm:cxn modelId="{D416038F-E3FF-4A2A-831F-CD3396085CCB}" type="presParOf" srcId="{6516D405-15E9-43E6-A9ED-4EE59D7427D2}" destId="{39096ACF-2B6A-46A6-BA03-D652466A7962}" srcOrd="5" destOrd="0" presId="urn:microsoft.com/office/officeart/2005/8/layout/target3"/>
    <dgm:cxn modelId="{F20580DE-D7FB-4454-AE7C-2A516CC0A6EB}" type="presParOf" srcId="{6516D405-15E9-43E6-A9ED-4EE59D7427D2}" destId="{F56BD6EF-8ED3-4940-9C1D-0BE95A870785}" srcOrd="6" destOrd="0" presId="urn:microsoft.com/office/officeart/2005/8/layout/target3"/>
    <dgm:cxn modelId="{495B7FAA-2E23-4D05-93B4-2EDDCFB92D2A}" type="presParOf" srcId="{6516D405-15E9-43E6-A9ED-4EE59D7427D2}" destId="{F8FA9AAA-3AD5-4392-ABC2-3D16B71C62CE}" srcOrd="7" destOrd="0" presId="urn:microsoft.com/office/officeart/2005/8/layout/target3"/>
    <dgm:cxn modelId="{5DF36772-3831-47B1-89D7-D0AB456DD1CE}" type="presParOf" srcId="{6516D405-15E9-43E6-A9ED-4EE59D7427D2}" destId="{25B009DB-2AA1-45B7-8206-D5467D464FB0}" srcOrd="8" destOrd="0" presId="urn:microsoft.com/office/officeart/2005/8/layout/target3"/>
    <dgm:cxn modelId="{066B0932-FA68-4AC0-A07F-0A690E660595}" type="presParOf" srcId="{6516D405-15E9-43E6-A9ED-4EE59D7427D2}" destId="{A5716D2F-8707-41C4-9961-C301B50F6072}" srcOrd="9" destOrd="0" presId="urn:microsoft.com/office/officeart/2005/8/layout/target3"/>
    <dgm:cxn modelId="{668955DF-5932-4A83-9994-E139589BF482}" type="presParOf" srcId="{6516D405-15E9-43E6-A9ED-4EE59D7427D2}" destId="{4A4DA6FB-2A58-42E2-9925-7D21F0FB94EE}" srcOrd="10" destOrd="0" presId="urn:microsoft.com/office/officeart/2005/8/layout/target3"/>
    <dgm:cxn modelId="{A95BD3E5-9CAB-4907-B674-961ABAD85ECB}" type="presParOf" srcId="{6516D405-15E9-43E6-A9ED-4EE59D7427D2}" destId="{0D3091CA-8495-4B24-99FB-3C186985AB9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586B4-4D3E-4078-962F-EE3A55E72566}">
      <dsp:nvSpPr>
        <dsp:cNvPr id="0" name=""/>
        <dsp:cNvSpPr/>
      </dsp:nvSpPr>
      <dsp:spPr>
        <a:xfrm>
          <a:off x="0" y="177281"/>
          <a:ext cx="5162668" cy="51626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E5588-B8CC-489C-9AD7-E0C38C048685}">
      <dsp:nvSpPr>
        <dsp:cNvPr id="0" name=""/>
        <dsp:cNvSpPr/>
      </dsp:nvSpPr>
      <dsp:spPr>
        <a:xfrm>
          <a:off x="2581334" y="177281"/>
          <a:ext cx="6023113" cy="51626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Развивать наблюдательность, умение видеть характерные признаки окружающих объектов, сравнивать их между собой.</a:t>
          </a:r>
          <a:endParaRPr lang="ru-RU" sz="2800" kern="1200" dirty="0"/>
        </a:p>
      </dsp:txBody>
      <dsp:txXfrm>
        <a:off x="2581334" y="177281"/>
        <a:ext cx="6023113" cy="1548803"/>
      </dsp:txXfrm>
    </dsp:sp>
    <dsp:sp modelId="{A0230B33-A6B5-4A82-A349-393357DC7F78}">
      <dsp:nvSpPr>
        <dsp:cNvPr id="0" name=""/>
        <dsp:cNvSpPr/>
      </dsp:nvSpPr>
      <dsp:spPr>
        <a:xfrm>
          <a:off x="903468" y="1726085"/>
          <a:ext cx="3355731" cy="33557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96ACF-2B6A-46A6-BA03-D652466A7962}">
      <dsp:nvSpPr>
        <dsp:cNvPr id="0" name=""/>
        <dsp:cNvSpPr/>
      </dsp:nvSpPr>
      <dsp:spPr>
        <a:xfrm>
          <a:off x="2581334" y="1742025"/>
          <a:ext cx="6023113" cy="37751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Развивать воображение и творчество, способности к изобразительной и </a:t>
          </a:r>
          <a:r>
            <a:rPr lang="ru-RU" sz="2400" b="0" i="0" kern="1200" dirty="0" err="1" smtClean="0"/>
            <a:t>дизайн-деятельности</a:t>
          </a:r>
          <a:r>
            <a:rPr lang="ru-RU" sz="2400" b="0" i="0" kern="1200" dirty="0" smtClean="0"/>
            <a:t>, воспитывая чувство цвета, формы, композиции.</a:t>
          </a:r>
          <a:endParaRPr lang="ru-RU" sz="2400" kern="1200" dirty="0"/>
        </a:p>
      </dsp:txBody>
      <dsp:txXfrm>
        <a:off x="2581334" y="1742025"/>
        <a:ext cx="6023113" cy="1742398"/>
      </dsp:txXfrm>
    </dsp:sp>
    <dsp:sp modelId="{F8FA9AAA-3AD5-4392-ABC2-3D16B71C62CE}">
      <dsp:nvSpPr>
        <dsp:cNvPr id="0" name=""/>
        <dsp:cNvSpPr/>
      </dsp:nvSpPr>
      <dsp:spPr>
        <a:xfrm>
          <a:off x="1806934" y="3274884"/>
          <a:ext cx="1548799" cy="15487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009DB-2AA1-45B7-8206-D5467D464FB0}">
      <dsp:nvSpPr>
        <dsp:cNvPr id="0" name=""/>
        <dsp:cNvSpPr/>
      </dsp:nvSpPr>
      <dsp:spPr>
        <a:xfrm>
          <a:off x="2581334" y="3427596"/>
          <a:ext cx="6023113" cy="1323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Упражнять в самостоятельном нахождении приемов изображения как в отдельных видах изобразительной деятельности (лепка, аппликация, рисование, так и при их интеграции)</a:t>
          </a:r>
          <a:endParaRPr lang="ru-RU" sz="2400" kern="1200" dirty="0"/>
        </a:p>
      </dsp:txBody>
      <dsp:txXfrm>
        <a:off x="2581334" y="3427596"/>
        <a:ext cx="6023113" cy="1323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1556792"/>
            <a:ext cx="62646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Экопластика</a:t>
            </a:r>
            <a:endParaRPr lang="ru-RU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056784" cy="16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i="1" dirty="0" smtClean="0">
                <a:solidFill>
                  <a:schemeClr val="bg1"/>
                </a:solidFill>
              </a:rPr>
              <a:t>Карпикова Елена Николаевна</a:t>
            </a:r>
            <a:endParaRPr lang="ru-RU" sz="2200" i="1" dirty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200" i="1" dirty="0" smtClean="0">
                <a:solidFill>
                  <a:schemeClr val="bg1"/>
                </a:solidFill>
              </a:rPr>
              <a:t>воспитатель</a:t>
            </a:r>
            <a:endParaRPr lang="ru-RU" sz="2200" i="1" dirty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200" i="1" dirty="0" smtClean="0">
                <a:solidFill>
                  <a:schemeClr val="bg1"/>
                </a:solidFill>
              </a:rPr>
              <a:t>МБДОУ «Детский сад №1 «Смоляночка»</a:t>
            </a:r>
            <a:endParaRPr lang="ru-RU" sz="2200" i="1" dirty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200" i="1" dirty="0">
                <a:solidFill>
                  <a:schemeClr val="bg1"/>
                </a:solidFill>
              </a:rPr>
              <a:t>  г. </a:t>
            </a:r>
            <a:r>
              <a:rPr lang="ru-RU" sz="2200" i="1" dirty="0" smtClean="0">
                <a:solidFill>
                  <a:schemeClr val="bg1"/>
                </a:solidFill>
              </a:rPr>
              <a:t>Смоленск</a:t>
            </a:r>
            <a:endParaRPr lang="ru-RU" sz="2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5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209699" cy="5760640"/>
          </a:xfrm>
        </p:spPr>
      </p:pic>
      <p:pic>
        <p:nvPicPr>
          <p:cNvPr id="6" name="Содержимое 5" descr="P10205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1518" y="476672"/>
            <a:ext cx="4302482" cy="56886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1656184"/>
          </a:xfrm>
        </p:spPr>
        <p:txBody>
          <a:bodyPr>
            <a:noAutofit/>
          </a:bodyPr>
          <a:lstStyle/>
          <a:p>
            <a:pPr algn="r"/>
            <a:r>
              <a:rPr lang="ru-RU" sz="2800" b="1" dirty="0" err="1" smtClean="0"/>
              <a:t>Экопластика</a:t>
            </a:r>
            <a:r>
              <a:rPr lang="ru-RU" sz="2800" dirty="0" smtClean="0"/>
              <a:t> – вид детского художественного творчества, в котором художественные образы создаются из разных природных материалов.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heaclub.ru/tim/92e702ddfbfc2ff60645900d8a08087a/elochnie-igrushki-iz-kashtanov-svoimi-rukami.jpeg"/>
          <p:cNvPicPr>
            <a:picLocks noChangeAspect="1" noChangeArrowheads="1"/>
          </p:cNvPicPr>
          <p:nvPr/>
        </p:nvPicPr>
        <p:blipFill>
          <a:blip r:embed="rId2" cstate="print"/>
          <a:srcRect l="-1027" t="49033"/>
          <a:stretch>
            <a:fillRect/>
          </a:stretch>
        </p:blipFill>
        <p:spPr bwMode="auto">
          <a:xfrm>
            <a:off x="323528" y="2276871"/>
            <a:ext cx="8352928" cy="4213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r"/>
            <a:r>
              <a:rPr lang="ru-RU" dirty="0" err="1" smtClean="0"/>
              <a:t>Экопластика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hoto.7ya.ru/ph/2012/3/2/1330677003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b="1" dirty="0" smtClean="0"/>
              <a:t>Задачи художественно-творческого развития детей в </a:t>
            </a:r>
            <a:r>
              <a:rPr lang="ru-RU" sz="2800" b="1" dirty="0" err="1" smtClean="0"/>
              <a:t>экопластике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40768"/>
          <a:ext cx="860444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Общение ребенка </a:t>
            </a:r>
            <a:br>
              <a:rPr lang="ru-RU" sz="3200" dirty="0" smtClean="0"/>
            </a:br>
            <a:r>
              <a:rPr lang="ru-RU" sz="3200" dirty="0" smtClean="0"/>
              <a:t>с природным материалом</a:t>
            </a:r>
            <a:endParaRPr lang="ru-RU" sz="3200" dirty="0"/>
          </a:p>
        </p:txBody>
      </p:sp>
      <p:pic>
        <p:nvPicPr>
          <p:cNvPr id="18434" name="Picture 2" descr="D:\мамина флористика\фото для программы по флористике\WP_000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992554" cy="3744416"/>
          </a:xfrm>
          <a:prstGeom prst="rect">
            <a:avLst/>
          </a:prstGeom>
          <a:noFill/>
        </p:spPr>
      </p:pic>
      <p:pic>
        <p:nvPicPr>
          <p:cNvPr id="18435" name="Picture 3" descr="D:\мамина флористика\фото для программы по флористике\WP_00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608512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а флористика\фото для программы по флористике\P00217-17362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амина флористика\фото для программы по флористике\P81108-08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92548" y="-880380"/>
            <a:ext cx="6414120" cy="85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амина флористика\фото для программы по флористике\P00203-181624.jpg"/>
          <p:cNvPicPr>
            <a:picLocks noChangeAspect="1" noChangeArrowheads="1"/>
          </p:cNvPicPr>
          <p:nvPr/>
        </p:nvPicPr>
        <p:blipFill>
          <a:blip r:embed="rId2" cstate="print"/>
          <a:srcRect l="15546" t="9315" b="8715"/>
          <a:stretch>
            <a:fillRect/>
          </a:stretch>
        </p:blipFill>
        <p:spPr bwMode="auto">
          <a:xfrm rot="16200000">
            <a:off x="1005969" y="-277776"/>
            <a:ext cx="3171623" cy="4104456"/>
          </a:xfrm>
          <a:prstGeom prst="rect">
            <a:avLst/>
          </a:prstGeom>
          <a:noFill/>
        </p:spPr>
      </p:pic>
      <p:pic>
        <p:nvPicPr>
          <p:cNvPr id="19459" name="Picture 3" descr="D:\мамина флористика\фото для программы по флористике\P00203-181737.jpg"/>
          <p:cNvPicPr>
            <a:picLocks noChangeAspect="1" noChangeArrowheads="1"/>
          </p:cNvPicPr>
          <p:nvPr/>
        </p:nvPicPr>
        <p:blipFill>
          <a:blip r:embed="rId3" cstate="print"/>
          <a:srcRect l="9329" t="10032" r="8435" b="2812"/>
          <a:stretch>
            <a:fillRect/>
          </a:stretch>
        </p:blipFill>
        <p:spPr bwMode="auto">
          <a:xfrm flipH="1" flipV="1">
            <a:off x="4716015" y="188640"/>
            <a:ext cx="3985991" cy="3168352"/>
          </a:xfrm>
          <a:prstGeom prst="rect">
            <a:avLst/>
          </a:prstGeom>
          <a:noFill/>
        </p:spPr>
      </p:pic>
      <p:pic>
        <p:nvPicPr>
          <p:cNvPr id="19460" name="Picture 4" descr="D:\мамина флористика\фото для программы по флористике\P00203-181914.jpg"/>
          <p:cNvPicPr>
            <a:picLocks noChangeAspect="1" noChangeArrowheads="1"/>
          </p:cNvPicPr>
          <p:nvPr/>
        </p:nvPicPr>
        <p:blipFill>
          <a:blip r:embed="rId4" cstate="print"/>
          <a:srcRect l="8475" t="7345" b="2260"/>
          <a:stretch>
            <a:fillRect/>
          </a:stretch>
        </p:blipFill>
        <p:spPr bwMode="auto">
          <a:xfrm rot="10800000">
            <a:off x="467544" y="3501008"/>
            <a:ext cx="4180064" cy="3096344"/>
          </a:xfrm>
          <a:prstGeom prst="rect">
            <a:avLst/>
          </a:prstGeom>
          <a:noFill/>
        </p:spPr>
      </p:pic>
      <p:pic>
        <p:nvPicPr>
          <p:cNvPr id="19461" name="Picture 5" descr="D:\мамина флористика\фото для программы по флористике\P00203-182132.jpg"/>
          <p:cNvPicPr>
            <a:picLocks noChangeAspect="1" noChangeArrowheads="1"/>
          </p:cNvPicPr>
          <p:nvPr/>
        </p:nvPicPr>
        <p:blipFill>
          <a:blip r:embed="rId5" cstate="print"/>
          <a:srcRect t="7604" r="7920"/>
          <a:stretch>
            <a:fillRect/>
          </a:stretch>
        </p:blipFill>
        <p:spPr bwMode="auto">
          <a:xfrm rot="10800000">
            <a:off x="4788024" y="3501008"/>
            <a:ext cx="392297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5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096269" cy="5616624"/>
          </a:xfrm>
        </p:spPr>
      </p:pic>
      <p:pic>
        <p:nvPicPr>
          <p:cNvPr id="6" name="Содержимое 5" descr="P10205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125324" cy="56886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</TotalTime>
  <Words>103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Экопластика – вид детского художественного творчества, в котором художественные образы создаются из разных природных материалов.</vt:lpstr>
      <vt:lpstr>Экопластика </vt:lpstr>
      <vt:lpstr>Задачи художественно-творческого развития детей в экопластике</vt:lpstr>
      <vt:lpstr>Общение ребенка  с природным материалом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37</cp:revision>
  <dcterms:created xsi:type="dcterms:W3CDTF">2014-06-15T09:49:01Z</dcterms:created>
  <dcterms:modified xsi:type="dcterms:W3CDTF">2021-02-09T20:55:09Z</dcterms:modified>
</cp:coreProperties>
</file>